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90" r:id="rId2"/>
    <p:sldId id="402" r:id="rId3"/>
    <p:sldId id="262" r:id="rId4"/>
    <p:sldId id="407" r:id="rId5"/>
    <p:sldId id="409" r:id="rId6"/>
    <p:sldId id="410" r:id="rId7"/>
    <p:sldId id="411" r:id="rId8"/>
    <p:sldId id="412" r:id="rId9"/>
    <p:sldId id="413" r:id="rId10"/>
    <p:sldId id="414" r:id="rId11"/>
    <p:sldId id="415" r:id="rId12"/>
    <p:sldId id="417" r:id="rId13"/>
    <p:sldId id="418" r:id="rId14"/>
    <p:sldId id="419" r:id="rId15"/>
    <p:sldId id="420" r:id="rId16"/>
    <p:sldId id="416" r:id="rId17"/>
    <p:sldId id="421" r:id="rId18"/>
    <p:sldId id="423" r:id="rId19"/>
    <p:sldId id="424" r:id="rId20"/>
    <p:sldId id="425" r:id="rId21"/>
    <p:sldId id="426" r:id="rId22"/>
    <p:sldId id="427" r:id="rId23"/>
    <p:sldId id="428" r:id="rId24"/>
    <p:sldId id="26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p:restoredTop sz="94668"/>
  </p:normalViewPr>
  <p:slideViewPr>
    <p:cSldViewPr snapToGrid="0" snapToObjects="1">
      <p:cViewPr>
        <p:scale>
          <a:sx n="100" d="100"/>
          <a:sy n="100" d="100"/>
        </p:scale>
        <p:origin x="192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A80F-1DF9-9E42-BDCA-29A317130A52}" type="datetimeFigureOut">
              <a:rPr lang="en-US" smtClean="0"/>
              <a:t>12/2/2025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6BEA5-6596-B349-BE4B-177DD9494CE8}" type="slidenum">
              <a:rPr lang="en-US" smtClean="0"/>
              <a:t>‹#›</a:t>
            </a:fld>
            <a:endParaRPr lang="en-US"/>
          </a:p>
        </p:txBody>
      </p:sp>
    </p:spTree>
    <p:extLst>
      <p:ext uri="{BB962C8B-B14F-4D97-AF65-F5344CB8AC3E}">
        <p14:creationId xmlns:p14="http://schemas.microsoft.com/office/powerpoint/2010/main" val="10010926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2D999-BCF0-BEAA-C8C2-8C0A6548F765}"/>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8AB5C9F-3CA6-352C-489F-CD0A07CA6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5E04962D-F301-941D-17F6-DDA760F880B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5B5A602F-09E5-AAAF-6C36-F1576E89959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60062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EEDE-3ED4-54CA-74A9-CA3A606BBCE5}"/>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1262870-AB8D-0F75-AB5A-63B9EC11E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8E3D1262-4E39-D4D6-5658-3B9A5B34E67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B7E5C57F-250B-6D5D-B051-B11E6215A9B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22520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4BAB-C0B9-D00C-9F0B-D319273C86B9}"/>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4DD72B3-FA2F-0E17-AF5D-9DA3AA92B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51BFC4B5-A4C5-872B-7C61-B50E9C49999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a:extLst>
              <a:ext uri="{FF2B5EF4-FFF2-40B4-BE49-F238E27FC236}">
                <a16:creationId xmlns:a16="http://schemas.microsoft.com/office/drawing/2014/main" id="{942B63CE-0073-54B3-928A-81A8AAC3ED2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65223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C58B-18B8-EA91-FEAF-DC405167EFA2}"/>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94AD44C-4FA1-8F22-53AD-9BA49FE08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3BB18D5C-B5A8-73E8-65E4-94C80855696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8561C354-AF6A-65AA-0934-AF4558AAE1B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12061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32CC-1602-005D-A557-271BF65014F0}"/>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939B5049-1991-8E3D-6A8B-AD92DC6436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8AD04D11-AF21-FAAF-29F5-D943326DD4C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5893A834-4F43-9617-7F6E-BA0AD514CB0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30026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99776-5BA4-BA91-C223-B52676390E10}"/>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43EB957-0AFD-75FA-0CAD-5D2BF586E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688B8CD8-21DB-1817-E1C5-5A37FDE9DF6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341A8465-2E08-3A62-E1C8-9FDE6A4FE36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44559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EFE00-D78B-E5F5-D8CA-240A9C2585B8}"/>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25CEF86-348C-5483-B2FF-3C9291A9A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31E02FF4-D7CB-CDB3-2F34-117D96DF4ED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4AD592C8-D858-0AC9-861A-5A61D1D5F3A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9210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EF2D-309F-AF01-D5C1-412CCE72F779}"/>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A8218EA-DC44-7F0D-E468-54712905A3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67BF1BEE-1FF8-8C63-D3CD-A2D777ABEF1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3FEF9A22-4D13-06C6-AD59-89B39E3A06A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15538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72D9-3BFF-535B-1CA2-4550AC54268E}"/>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86B0C7F-9E4E-DA18-03B5-6FDE38AFA3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C6DE3EB5-E35F-5DBD-A841-02B78F16B09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3EF0E9D1-0A6B-0835-5686-2E544698478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14208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DB59-55E1-F403-92E9-97FD2D81122F}"/>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FFCB448-7CEE-4490-AF3B-05143121D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4236FE8B-CD29-8A28-306B-931466E87BC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0E3ACC0E-C9E7-B1D9-D093-3BEDE4F7702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87800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C3CAD-F9D8-F7F2-9323-57EE57689AD9}"/>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9CDAA4A-0A9D-C764-9D9C-E15912024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84EC5ABB-A172-D51D-79B7-C196F4982C5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AC3E1336-47F8-96DF-2E59-7C32782BD8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91929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FFDCC-2516-0041-79E3-7534A9D6C800}"/>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E3992AC-331D-16E4-100D-0F5257DC15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1BB5399D-16E9-E7E0-BFA0-B694B468758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34368279-A746-01C5-25BA-05C855D171E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87309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CF1A-609E-7C45-024D-D4CB188A4301}"/>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774ED14-39AD-FBE1-D597-DDADA0367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2834B1F0-5A73-C851-4C78-12367D986A2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111C38B1-B6B4-C5BD-7B05-ACDE2BEA6C2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12917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723C-A3CE-AB72-81CB-313DD38B8F8B}"/>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9E0BE06-45D1-F5BD-78CD-61B392FB6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0C9AAED0-4F6D-BE33-E68F-A873468FC5B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a:extLst>
              <a:ext uri="{FF2B5EF4-FFF2-40B4-BE49-F238E27FC236}">
                <a16:creationId xmlns:a16="http://schemas.microsoft.com/office/drawing/2014/main" id="{1BD975C0-40AB-C29A-15FB-D1A70B9BF5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50942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06B6-90C1-6BE3-B93A-DB9D7AC38C1E}"/>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E94E196-B9DF-1893-8BC1-DD058D090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EAA90798-2044-EAAE-E67F-51F41C329D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E2B8ABCE-B111-8F44-42EF-E40BE9C97D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93788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C9CD-B6BC-184A-3958-54ECA2963A17}"/>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84C7861-5345-64A9-D50D-FCDEB6737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069BABE7-6ADF-D555-F997-9B616EAA82A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6996B8FB-9B7D-AB97-85C1-5A16F1E0FD8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77571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8CD0-526D-E7B2-48F2-C94281028B3E}"/>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57993EE-194B-BC29-1655-4D39E887A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874919A5-F9D2-E577-D10C-CBEA6A9E6B8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BA392332-E741-EC0C-92E1-3859BB579B1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43024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1D81-9B40-7801-65C4-DD9EB05B4635}"/>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9A531C4F-98AC-323F-2C9F-FB61743BA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4208FA02-F0F3-045B-9B24-B5E3EB8BCD6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0AA964AC-6F96-D997-6097-08D3471E2C9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37111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14337-5D83-CD83-9AA2-4CCCAA0C638A}"/>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190AFCF-D299-2B1D-4733-3775010210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8151827D-67A0-C46B-4BAF-62F07866E6D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DE696985-0966-6302-18DC-46F4D0B04E2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85110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27AE-AE4F-86B9-CBCF-07C1C7674F9C}"/>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EA7D748-0C0F-3FB6-2E0B-D48867C0F7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a:extLst>
              <a:ext uri="{FF2B5EF4-FFF2-40B4-BE49-F238E27FC236}">
                <a16:creationId xmlns:a16="http://schemas.microsoft.com/office/drawing/2014/main" id="{FB7400C3-2437-18F6-DD6F-751272FFE02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a:extLst>
              <a:ext uri="{FF2B5EF4-FFF2-40B4-BE49-F238E27FC236}">
                <a16:creationId xmlns:a16="http://schemas.microsoft.com/office/drawing/2014/main" id="{76CA5B9B-278B-BBCE-8500-3E19487E382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75709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D75BFB-738F-6042-B847-DF3FB751FA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42183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418356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39988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5611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6133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75BFB-738F-6042-B847-DF3FB751FA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51665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75BFB-738F-6042-B847-DF3FB751FA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75201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75BFB-738F-6042-B847-DF3FB751FAB1}"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92518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D75BFB-738F-6042-B847-DF3FB751FAB1}"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1097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75BFB-738F-6042-B847-DF3FB751FAB1}"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73100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75BFB-738F-6042-B847-DF3FB751FA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30206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75BFB-738F-6042-B847-DF3FB751FA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57113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5BFB-738F-6042-B847-DF3FB751FAB1}"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320AA-D70F-1F4B-91D4-D3CA3E2D877F}" type="slidenum">
              <a:rPr lang="en-US" smtClean="0"/>
              <a:t>‹#›</a:t>
            </a:fld>
            <a:endParaRPr lang="en-US"/>
          </a:p>
        </p:txBody>
      </p:sp>
    </p:spTree>
    <p:extLst>
      <p:ext uri="{BB962C8B-B14F-4D97-AF65-F5344CB8AC3E}">
        <p14:creationId xmlns:p14="http://schemas.microsoft.com/office/powerpoint/2010/main" val="50140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csusanbernardino@cbtrave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1" y="1247775"/>
            <a:ext cx="6858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353741" y="1442172"/>
            <a:ext cx="6436518" cy="2177328"/>
          </a:xfrm>
        </p:spPr>
        <p:txBody>
          <a:bodyPr vert="horz" lIns="91440" tIns="45720" rIns="91440" bIns="45720" rtlCol="0" anchor="ctr">
            <a:normAutofit/>
          </a:bodyPr>
          <a:lstStyle/>
          <a:p>
            <a:pPr algn="ctr" defTabSz="914400">
              <a:lnSpc>
                <a:spcPct val="90000"/>
              </a:lnSpc>
            </a:pPr>
            <a:r>
              <a:rPr lang="en-US" sz="3600" kern="1200" dirty="0">
                <a:solidFill>
                  <a:schemeClr val="tx1"/>
                </a:solidFill>
                <a:latin typeface="+mj-lt"/>
                <a:ea typeface="+mj-ea"/>
                <a:cs typeface="+mj-cs"/>
              </a:rPr>
              <a:t>How to do travel booking for airline, hotel</a:t>
            </a:r>
            <a:r>
              <a:rPr lang="en-US" sz="3600" dirty="0"/>
              <a:t> &amp; </a:t>
            </a:r>
            <a:r>
              <a:rPr lang="en-US" sz="3600" kern="1200" dirty="0">
                <a:solidFill>
                  <a:schemeClr val="tx1"/>
                </a:solidFill>
                <a:latin typeface="+mj-lt"/>
                <a:ea typeface="+mj-ea"/>
                <a:cs typeface="+mj-cs"/>
              </a:rPr>
              <a:t>car rental</a:t>
            </a:r>
            <a:br>
              <a:rPr lang="en-US" sz="3600" kern="1200" dirty="0">
                <a:solidFill>
                  <a:schemeClr val="tx1"/>
                </a:solidFill>
                <a:latin typeface="+mj-lt"/>
                <a:ea typeface="+mj-ea"/>
                <a:cs typeface="+mj-cs"/>
              </a:rPr>
            </a:br>
            <a:endParaRPr lang="en-US" sz="3600" b="0" i="1" kern="1200" dirty="0">
              <a:solidFill>
                <a:schemeClr val="tx1"/>
              </a:solidFill>
              <a:effectLst/>
              <a:latin typeface="+mj-lt"/>
              <a:ea typeface="+mj-ea"/>
              <a:cs typeface="+mj-cs"/>
            </a:endParaRPr>
          </a:p>
        </p:txBody>
      </p:sp>
      <p:sp>
        <p:nvSpPr>
          <p:cNvPr id="19" name="Rectangle: Rounded Corners 18">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4" y="3912322"/>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525EF5-17FC-8FD7-4E93-0600EA45B801}"/>
              </a:ext>
            </a:extLst>
          </p:cNvPr>
          <p:cNvPicPr>
            <a:picLocks noChangeAspect="1"/>
          </p:cNvPicPr>
          <p:nvPr/>
        </p:nvPicPr>
        <p:blipFill>
          <a:blip r:embed="rId2"/>
          <a:stretch>
            <a:fillRect/>
          </a:stretch>
        </p:blipFill>
        <p:spPr>
          <a:xfrm>
            <a:off x="0" y="6029864"/>
            <a:ext cx="9144000" cy="828136"/>
          </a:xfrm>
          <a:prstGeom prst="rect">
            <a:avLst/>
          </a:prstGeom>
        </p:spPr>
      </p:pic>
    </p:spTree>
    <p:extLst>
      <p:ext uri="{BB962C8B-B14F-4D97-AF65-F5344CB8AC3E}">
        <p14:creationId xmlns:p14="http://schemas.microsoft.com/office/powerpoint/2010/main" val="2145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AAF269-2551-2E2A-93A3-D60E610F4508}"/>
            </a:ext>
          </a:extLst>
        </p:cNvPr>
        <p:cNvGrpSpPr/>
        <p:nvPr/>
      </p:nvGrpSpPr>
      <p:grpSpPr>
        <a:xfrm>
          <a:off x="0" y="0"/>
          <a:ext cx="0" cy="0"/>
          <a:chOff x="0" y="0"/>
          <a:chExt cx="0" cy="0"/>
        </a:xfrm>
      </p:grpSpPr>
      <p:sp useBgFill="1">
        <p:nvSpPr>
          <p:cNvPr id="14361" name="Rectangle 14360">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63" name="Rectangle 14362">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88350"/>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5B69F908-FEA3-06CD-2246-F8A74B480A6B}"/>
              </a:ext>
            </a:extLst>
          </p:cNvPr>
          <p:cNvSpPr>
            <a:spLocks noGrp="1"/>
          </p:cNvSpPr>
          <p:nvPr>
            <p:ph type="title"/>
          </p:nvPr>
        </p:nvSpPr>
        <p:spPr>
          <a:xfrm>
            <a:off x="630936" y="510047"/>
            <a:ext cx="2475738"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br>
              <a:rPr lang="en-US" altLang="en-US" sz="2400" kern="1200">
                <a:latin typeface="+mj-lt"/>
                <a:ea typeface="+mj-ea"/>
                <a:cs typeface="+mj-cs"/>
              </a:rPr>
            </a:br>
            <a:r>
              <a:rPr lang="en-US" altLang="en-US" sz="2400" kern="1200">
                <a:latin typeface="+mj-lt"/>
                <a:ea typeface="+mj-ea"/>
                <a:cs typeface="+mj-cs"/>
              </a:rPr>
              <a:t>Travel Booking for Airline Tickets </a:t>
            </a:r>
            <a:br>
              <a:rPr lang="en-US" altLang="en-US" sz="2400" kern="1200">
                <a:latin typeface="+mj-lt"/>
                <a:ea typeface="+mj-ea"/>
                <a:cs typeface="+mj-cs"/>
              </a:rPr>
            </a:br>
            <a:endParaRPr lang="en-US" altLang="en-US" sz="2400" kern="1200">
              <a:latin typeface="+mj-lt"/>
              <a:ea typeface="+mj-ea"/>
              <a:cs typeface="+mj-cs"/>
            </a:endParaRPr>
          </a:p>
        </p:txBody>
      </p:sp>
      <p:sp>
        <p:nvSpPr>
          <p:cNvPr id="14365" name="Rectangle 14364">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98096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67" name="Rectangle 14366">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5268" y="1326149"/>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E13DD3-4756-B2DF-A61A-86934B8685E5}"/>
              </a:ext>
            </a:extLst>
          </p:cNvPr>
          <p:cNvSpPr>
            <a:spLocks noGrp="1"/>
          </p:cNvSpPr>
          <p:nvPr>
            <p:ph idx="1"/>
          </p:nvPr>
        </p:nvSpPr>
        <p:spPr>
          <a:xfrm>
            <a:off x="3435858" y="510047"/>
            <a:ext cx="5143500" cy="1645920"/>
          </a:xfrm>
        </p:spPr>
        <p:txBody>
          <a:bodyPr anchor="ctr">
            <a:normAutofit/>
          </a:bodyPr>
          <a:lstStyle/>
          <a:p>
            <a:pPr>
              <a:buFont typeface="Wingdings" panose="05000000000000000000" pitchFamily="2" charset="2"/>
              <a:buChar char="q"/>
            </a:pPr>
            <a:r>
              <a:rPr lang="en-US" sz="1600" dirty="0"/>
              <a:t>The next screen will appear for Trip Confirmation</a:t>
            </a:r>
          </a:p>
          <a:p>
            <a:pPr>
              <a:buFont typeface="Wingdings" panose="05000000000000000000" pitchFamily="2" charset="2"/>
              <a:buChar char="q"/>
            </a:pPr>
            <a:r>
              <a:rPr lang="en-US" sz="1600" dirty="0"/>
              <a:t> Review the Trip Overview page </a:t>
            </a:r>
          </a:p>
          <a:p>
            <a:pPr>
              <a:buFont typeface="Wingdings" panose="05000000000000000000" pitchFamily="2" charset="2"/>
              <a:buChar char="q"/>
            </a:pPr>
            <a:r>
              <a:rPr lang="en-US" sz="1600" dirty="0"/>
              <a:t> Scroll down and click on purchase ticket</a:t>
            </a:r>
          </a:p>
          <a:p>
            <a:pPr>
              <a:buFont typeface="Wingdings" panose="05000000000000000000" pitchFamily="2" charset="2"/>
              <a:buChar char="q"/>
            </a:pPr>
            <a:r>
              <a:rPr lang="en-US" sz="1600" dirty="0"/>
              <a:t>You have successfully purchased the ticket!</a:t>
            </a:r>
          </a:p>
          <a:p>
            <a:pPr marL="0" indent="0">
              <a:buNone/>
            </a:pPr>
            <a:r>
              <a:rPr lang="en-US" sz="1600" dirty="0"/>
              <a:t> </a:t>
            </a:r>
          </a:p>
        </p:txBody>
      </p:sp>
      <p:pic>
        <p:nvPicPr>
          <p:cNvPr id="7" name="Picture 6">
            <a:extLst>
              <a:ext uri="{FF2B5EF4-FFF2-40B4-BE49-F238E27FC236}">
                <a16:creationId xmlns:a16="http://schemas.microsoft.com/office/drawing/2014/main" id="{C4DA90D7-751F-7EC0-1C12-7BF993A9BFC3}"/>
              </a:ext>
            </a:extLst>
          </p:cNvPr>
          <p:cNvPicPr>
            <a:picLocks noChangeAspect="1"/>
          </p:cNvPicPr>
          <p:nvPr/>
        </p:nvPicPr>
        <p:blipFill>
          <a:blip r:embed="rId3"/>
          <a:stretch>
            <a:fillRect/>
          </a:stretch>
        </p:blipFill>
        <p:spPr>
          <a:xfrm>
            <a:off x="3319272" y="2781015"/>
            <a:ext cx="2688336" cy="3153473"/>
          </a:xfrm>
          <a:prstGeom prst="rect">
            <a:avLst/>
          </a:prstGeom>
        </p:spPr>
      </p:pic>
      <p:pic>
        <p:nvPicPr>
          <p:cNvPr id="5" name="Picture 4">
            <a:extLst>
              <a:ext uri="{FF2B5EF4-FFF2-40B4-BE49-F238E27FC236}">
                <a16:creationId xmlns:a16="http://schemas.microsoft.com/office/drawing/2014/main" id="{EA8986D5-1411-8F04-020C-CCEB2A6E0386}"/>
              </a:ext>
            </a:extLst>
          </p:cNvPr>
          <p:cNvPicPr>
            <a:picLocks noChangeAspect="1"/>
          </p:cNvPicPr>
          <p:nvPr/>
        </p:nvPicPr>
        <p:blipFill>
          <a:blip r:embed="rId4"/>
          <a:stretch>
            <a:fillRect/>
          </a:stretch>
        </p:blipFill>
        <p:spPr>
          <a:xfrm>
            <a:off x="182880" y="2599365"/>
            <a:ext cx="2873262" cy="2340104"/>
          </a:xfrm>
          <a:prstGeom prst="rect">
            <a:avLst/>
          </a:prstGeom>
        </p:spPr>
      </p:pic>
      <p:pic>
        <p:nvPicPr>
          <p:cNvPr id="10" name="Picture 9">
            <a:extLst>
              <a:ext uri="{FF2B5EF4-FFF2-40B4-BE49-F238E27FC236}">
                <a16:creationId xmlns:a16="http://schemas.microsoft.com/office/drawing/2014/main" id="{55D15471-6B0B-6369-D717-FB87BE33A50C}"/>
              </a:ext>
            </a:extLst>
          </p:cNvPr>
          <p:cNvPicPr>
            <a:picLocks noChangeAspect="1"/>
          </p:cNvPicPr>
          <p:nvPr/>
        </p:nvPicPr>
        <p:blipFill>
          <a:blip r:embed="rId5"/>
          <a:stretch>
            <a:fillRect/>
          </a:stretch>
        </p:blipFill>
        <p:spPr>
          <a:xfrm>
            <a:off x="6213348" y="4742440"/>
            <a:ext cx="2688336" cy="947638"/>
          </a:xfrm>
          <a:prstGeom prst="rect">
            <a:avLst/>
          </a:prstGeom>
        </p:spPr>
      </p:pic>
    </p:spTree>
    <p:extLst>
      <p:ext uri="{BB962C8B-B14F-4D97-AF65-F5344CB8AC3E}">
        <p14:creationId xmlns:p14="http://schemas.microsoft.com/office/powerpoint/2010/main" val="192736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00B104-9619-0C43-0918-F3BC4AD3EB4F}"/>
            </a:ext>
          </a:extLst>
        </p:cNvPr>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5" name="Rectangle 1434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AC9105B9-493F-D181-1650-89890106740D}"/>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600" kern="1200">
                <a:latin typeface="+mj-lt"/>
                <a:ea typeface="+mj-ea"/>
                <a:cs typeface="+mj-cs"/>
              </a:rPr>
            </a:br>
            <a:r>
              <a:rPr lang="en-US" altLang="en-US" sz="2600" kern="1200">
                <a:latin typeface="+mj-lt"/>
                <a:ea typeface="+mj-ea"/>
                <a:cs typeface="+mj-cs"/>
              </a:rPr>
              <a:t>Travel Booking for Airline Tickets </a:t>
            </a:r>
            <a:br>
              <a:rPr lang="en-US" altLang="en-US" sz="2600" kern="1200">
                <a:latin typeface="+mj-lt"/>
                <a:ea typeface="+mj-ea"/>
                <a:cs typeface="+mj-cs"/>
              </a:rPr>
            </a:br>
            <a:endParaRPr lang="en-US" altLang="en-US" sz="2600" kern="1200">
              <a:latin typeface="+mj-lt"/>
              <a:ea typeface="+mj-ea"/>
              <a:cs typeface="+mj-cs"/>
            </a:endParaRPr>
          </a:p>
        </p:txBody>
      </p:sp>
      <p:sp>
        <p:nvSpPr>
          <p:cNvPr id="14347" name="Rectangle 1434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A651416-7A25-91BD-DEEE-C86D40E9C592}"/>
              </a:ext>
            </a:extLst>
          </p:cNvPr>
          <p:cNvSpPr>
            <a:spLocks noGrp="1"/>
          </p:cNvSpPr>
          <p:nvPr>
            <p:ph idx="1"/>
          </p:nvPr>
        </p:nvSpPr>
        <p:spPr>
          <a:xfrm>
            <a:off x="3871060" y="863770"/>
            <a:ext cx="4501977" cy="1047750"/>
          </a:xfrm>
        </p:spPr>
        <p:txBody>
          <a:bodyPr anchor="ctr">
            <a:noAutofit/>
          </a:bodyPr>
          <a:lstStyle/>
          <a:p>
            <a:pPr>
              <a:lnSpc>
                <a:spcPct val="90000"/>
              </a:lnSpc>
              <a:buFont typeface="Wingdings" panose="05000000000000000000" pitchFamily="2" charset="2"/>
              <a:buChar char="q"/>
            </a:pPr>
            <a:r>
              <a:rPr lang="en-US" sz="1100" dirty="0"/>
              <a:t>Once you click on purchase ticket, Concur will send a confirmation email with the ticket number</a:t>
            </a:r>
          </a:p>
          <a:p>
            <a:pPr>
              <a:lnSpc>
                <a:spcPct val="90000"/>
              </a:lnSpc>
              <a:buFont typeface="Wingdings" panose="05000000000000000000" pitchFamily="2" charset="2"/>
              <a:buChar char="q"/>
            </a:pPr>
            <a:endParaRPr lang="en-US" sz="1100" dirty="0"/>
          </a:p>
          <a:p>
            <a:pPr>
              <a:lnSpc>
                <a:spcPct val="90000"/>
              </a:lnSpc>
              <a:buFont typeface="Wingdings" panose="05000000000000000000" pitchFamily="2" charset="2"/>
              <a:buChar char="q"/>
            </a:pPr>
            <a:r>
              <a:rPr lang="en-US" sz="1100" dirty="0"/>
              <a:t>The status of the ticket can be checked under Travel &gt; Trip Library &gt; Status</a:t>
            </a:r>
          </a:p>
          <a:p>
            <a:pPr>
              <a:lnSpc>
                <a:spcPct val="90000"/>
              </a:lnSpc>
              <a:buFont typeface="Wingdings" panose="05000000000000000000" pitchFamily="2" charset="2"/>
              <a:buChar char="q"/>
            </a:pPr>
            <a:endParaRPr lang="en-US" sz="1100" dirty="0"/>
          </a:p>
          <a:p>
            <a:pPr>
              <a:lnSpc>
                <a:spcPct val="90000"/>
              </a:lnSpc>
              <a:buFont typeface="Wingdings" panose="05000000000000000000" pitchFamily="2" charset="2"/>
              <a:buChar char="q"/>
            </a:pPr>
            <a:r>
              <a:rPr lang="en-US" sz="1100" dirty="0"/>
              <a:t>It takes 24 to 48 hours for an air ticket to get Ticketed and confirmed</a:t>
            </a:r>
          </a:p>
          <a:p>
            <a:pPr>
              <a:lnSpc>
                <a:spcPct val="90000"/>
              </a:lnSpc>
              <a:buFont typeface="Wingdings" panose="05000000000000000000" pitchFamily="2" charset="2"/>
              <a:buChar char="q"/>
            </a:pPr>
            <a:endParaRPr lang="en-US" sz="1100" dirty="0"/>
          </a:p>
          <a:p>
            <a:pPr>
              <a:lnSpc>
                <a:spcPct val="90000"/>
              </a:lnSpc>
              <a:buFont typeface="Wingdings" panose="05000000000000000000" pitchFamily="2" charset="2"/>
              <a:buChar char="q"/>
            </a:pPr>
            <a:r>
              <a:rPr lang="en-US" sz="1100" dirty="0"/>
              <a:t>If you have any questions regarding the flight status or changes, you may reach out to Christopherson Business Travel at </a:t>
            </a:r>
            <a:r>
              <a:rPr lang="en-US" sz="1100" dirty="0">
                <a:solidFill>
                  <a:schemeClr val="tx2"/>
                </a:solidFill>
              </a:rPr>
              <a:t>800 285 3603</a:t>
            </a:r>
            <a:r>
              <a:rPr lang="en-US" sz="1100" dirty="0"/>
              <a:t>, or email at - </a:t>
            </a:r>
            <a:r>
              <a:rPr lang="en-US" sz="1100" dirty="0">
                <a:hlinkClick r:id="rId3"/>
              </a:rPr>
              <a:t>csusanbernardino@cbtravel.com</a:t>
            </a:r>
            <a:r>
              <a:rPr lang="en-US" sz="1100" dirty="0"/>
              <a:t>  </a:t>
            </a:r>
          </a:p>
        </p:txBody>
      </p:sp>
      <p:pic>
        <p:nvPicPr>
          <p:cNvPr id="4" name="Picture 3">
            <a:extLst>
              <a:ext uri="{FF2B5EF4-FFF2-40B4-BE49-F238E27FC236}">
                <a16:creationId xmlns:a16="http://schemas.microsoft.com/office/drawing/2014/main" id="{58C52439-D9C2-42CA-57BB-36401E3E6256}"/>
              </a:ext>
            </a:extLst>
          </p:cNvPr>
          <p:cNvPicPr>
            <a:picLocks noChangeAspect="1"/>
          </p:cNvPicPr>
          <p:nvPr/>
        </p:nvPicPr>
        <p:blipFill>
          <a:blip r:embed="rId4"/>
          <a:stretch>
            <a:fillRect/>
          </a:stretch>
        </p:blipFill>
        <p:spPr>
          <a:xfrm>
            <a:off x="239281" y="3147057"/>
            <a:ext cx="8716711" cy="2323298"/>
          </a:xfrm>
          <a:prstGeom prst="rect">
            <a:avLst/>
          </a:prstGeom>
        </p:spPr>
      </p:pic>
    </p:spTree>
    <p:extLst>
      <p:ext uri="{BB962C8B-B14F-4D97-AF65-F5344CB8AC3E}">
        <p14:creationId xmlns:p14="http://schemas.microsoft.com/office/powerpoint/2010/main" val="220332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6981B-A72F-CFEB-D442-2167638ABF3A}"/>
            </a:ext>
          </a:extLst>
        </p:cNvPr>
        <p:cNvGrpSpPr/>
        <p:nvPr/>
      </p:nvGrpSpPr>
      <p:grpSpPr>
        <a:xfrm>
          <a:off x="0" y="0"/>
          <a:ext cx="0" cy="0"/>
          <a:chOff x="0" y="0"/>
          <a:chExt cx="0" cy="0"/>
        </a:xfrm>
      </p:grpSpPr>
      <p:sp useBgFill="1">
        <p:nvSpPr>
          <p:cNvPr id="14354" name="Rectangle 1435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56" name="Rectangle 1435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265A1F3B-CBD8-1F3B-99D8-16E8BA5436C0}"/>
              </a:ext>
            </a:extLst>
          </p:cNvPr>
          <p:cNvSpPr>
            <a:spLocks noGrp="1"/>
          </p:cNvSpPr>
          <p:nvPr>
            <p:ph type="title"/>
          </p:nvPr>
        </p:nvSpPr>
        <p:spPr>
          <a:xfrm>
            <a:off x="788670" y="586822"/>
            <a:ext cx="2743200"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a:latin typeface="+mj-lt"/>
                <a:ea typeface="+mj-ea"/>
                <a:cs typeface="+mj-cs"/>
              </a:rPr>
            </a:br>
            <a:r>
              <a:rPr lang="en-US" altLang="en-US" sz="2800" kern="1200">
                <a:latin typeface="+mj-lt"/>
                <a:ea typeface="+mj-ea"/>
                <a:cs typeface="+mj-cs"/>
              </a:rPr>
              <a:t>Travel Booking for Hotel Lodging </a:t>
            </a:r>
            <a:br>
              <a:rPr lang="en-US" altLang="en-US" sz="2800" kern="1200">
                <a:latin typeface="+mj-lt"/>
                <a:ea typeface="+mj-ea"/>
                <a:cs typeface="+mj-cs"/>
              </a:rPr>
            </a:br>
            <a:endParaRPr lang="en-US" altLang="en-US" sz="2800" kern="1200">
              <a:latin typeface="+mj-lt"/>
              <a:ea typeface="+mj-ea"/>
              <a:cs typeface="+mj-cs"/>
            </a:endParaRPr>
          </a:p>
        </p:txBody>
      </p:sp>
      <p:sp>
        <p:nvSpPr>
          <p:cNvPr id="14358" name="Rectangle 1435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60" name="Rectangle 1435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E85926B-B7FE-AAF8-2E87-3D583A874A84}"/>
              </a:ext>
            </a:extLst>
          </p:cNvPr>
          <p:cNvSpPr>
            <a:spLocks noGrp="1"/>
          </p:cNvSpPr>
          <p:nvPr>
            <p:ph idx="1"/>
          </p:nvPr>
        </p:nvSpPr>
        <p:spPr>
          <a:xfrm>
            <a:off x="3937579" y="586822"/>
            <a:ext cx="4580057" cy="1645920"/>
          </a:xfrm>
        </p:spPr>
        <p:txBody>
          <a:bodyPr anchor="ctr">
            <a:normAutofit/>
          </a:bodyPr>
          <a:lstStyle/>
          <a:p>
            <a:pPr marL="0" indent="0">
              <a:lnSpc>
                <a:spcPct val="90000"/>
              </a:lnSpc>
              <a:buNone/>
            </a:pPr>
            <a:endParaRPr lang="en-US" sz="1000" dirty="0"/>
          </a:p>
          <a:p>
            <a:pPr>
              <a:lnSpc>
                <a:spcPct val="90000"/>
              </a:lnSpc>
              <a:buFont typeface="Wingdings" panose="05000000000000000000" pitchFamily="2" charset="2"/>
              <a:buChar char="q"/>
            </a:pPr>
            <a:r>
              <a:rPr lang="en-US" sz="1400" dirty="0"/>
              <a:t>Click on Travel &gt; Travel Home &gt; Click on bed icon</a:t>
            </a:r>
          </a:p>
          <a:p>
            <a:pPr>
              <a:lnSpc>
                <a:spcPct val="90000"/>
              </a:lnSpc>
              <a:buFont typeface="Wingdings" panose="05000000000000000000" pitchFamily="2" charset="2"/>
              <a:buChar char="q"/>
            </a:pPr>
            <a:r>
              <a:rPr lang="en-US" sz="1400" dirty="0"/>
              <a:t>Under Hotel Search, enter check in date and check out date and the zip code </a:t>
            </a:r>
          </a:p>
          <a:p>
            <a:pPr>
              <a:lnSpc>
                <a:spcPct val="90000"/>
              </a:lnSpc>
              <a:buFont typeface="Wingdings" panose="05000000000000000000" pitchFamily="2" charset="2"/>
              <a:buChar char="q"/>
            </a:pPr>
            <a:r>
              <a:rPr lang="en-US" sz="1400" dirty="0"/>
              <a:t>Hit search </a:t>
            </a:r>
          </a:p>
          <a:p>
            <a:pPr>
              <a:lnSpc>
                <a:spcPct val="90000"/>
              </a:lnSpc>
              <a:buFont typeface="Wingdings" panose="05000000000000000000" pitchFamily="2" charset="2"/>
              <a:buChar char="q"/>
            </a:pPr>
            <a:endParaRPr lang="en-US" sz="1000" dirty="0"/>
          </a:p>
          <a:p>
            <a:pPr>
              <a:lnSpc>
                <a:spcPct val="90000"/>
              </a:lnSpc>
              <a:buFont typeface="Wingdings" panose="05000000000000000000" pitchFamily="2" charset="2"/>
              <a:buChar char="q"/>
            </a:pPr>
            <a:endParaRPr lang="en-US" sz="1000" dirty="0"/>
          </a:p>
        </p:txBody>
      </p:sp>
      <p:pic>
        <p:nvPicPr>
          <p:cNvPr id="7" name="Picture 6">
            <a:extLst>
              <a:ext uri="{FF2B5EF4-FFF2-40B4-BE49-F238E27FC236}">
                <a16:creationId xmlns:a16="http://schemas.microsoft.com/office/drawing/2014/main" id="{D64D50B1-54C8-5EA3-02DE-BD540398BEAB}"/>
              </a:ext>
            </a:extLst>
          </p:cNvPr>
          <p:cNvPicPr>
            <a:picLocks noChangeAspect="1"/>
          </p:cNvPicPr>
          <p:nvPr/>
        </p:nvPicPr>
        <p:blipFill>
          <a:blip r:embed="rId3"/>
          <a:stretch>
            <a:fillRect/>
          </a:stretch>
        </p:blipFill>
        <p:spPr>
          <a:xfrm>
            <a:off x="5261614" y="2729397"/>
            <a:ext cx="3256021" cy="3483864"/>
          </a:xfrm>
          <a:prstGeom prst="rect">
            <a:avLst/>
          </a:prstGeom>
        </p:spPr>
      </p:pic>
      <p:pic>
        <p:nvPicPr>
          <p:cNvPr id="5" name="Picture 4">
            <a:extLst>
              <a:ext uri="{FF2B5EF4-FFF2-40B4-BE49-F238E27FC236}">
                <a16:creationId xmlns:a16="http://schemas.microsoft.com/office/drawing/2014/main" id="{D832509A-4943-DBDB-4C92-33211C062CF8}"/>
              </a:ext>
            </a:extLst>
          </p:cNvPr>
          <p:cNvPicPr>
            <a:picLocks noChangeAspect="1"/>
          </p:cNvPicPr>
          <p:nvPr/>
        </p:nvPicPr>
        <p:blipFill>
          <a:blip r:embed="rId4"/>
          <a:stretch>
            <a:fillRect/>
          </a:stretch>
        </p:blipFill>
        <p:spPr>
          <a:xfrm>
            <a:off x="367806" y="2729397"/>
            <a:ext cx="4424159" cy="3073197"/>
          </a:xfrm>
          <a:prstGeom prst="rect">
            <a:avLst/>
          </a:prstGeom>
        </p:spPr>
      </p:pic>
    </p:spTree>
    <p:extLst>
      <p:ext uri="{BB962C8B-B14F-4D97-AF65-F5344CB8AC3E}">
        <p14:creationId xmlns:p14="http://schemas.microsoft.com/office/powerpoint/2010/main" val="38329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1AAC-3D11-48C7-CFC7-9BDEAA4D894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BA80D78-F9B8-02C1-D611-FEA30E93E774}"/>
              </a:ext>
            </a:extLst>
          </p:cNvPr>
          <p:cNvSpPr>
            <a:spLocks noGrp="1"/>
          </p:cNvSpPr>
          <p:nvPr>
            <p:ph type="title"/>
          </p:nvPr>
        </p:nvSpPr>
        <p:spPr>
          <a:xfrm>
            <a:off x="540842" y="202261"/>
            <a:ext cx="2743200"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Hotel Lodging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3" name="Content Placeholder 2">
            <a:extLst>
              <a:ext uri="{FF2B5EF4-FFF2-40B4-BE49-F238E27FC236}">
                <a16:creationId xmlns:a16="http://schemas.microsoft.com/office/drawing/2014/main" id="{09A0BA9A-68D2-B298-7A78-A58642C4AD32}"/>
              </a:ext>
            </a:extLst>
          </p:cNvPr>
          <p:cNvSpPr>
            <a:spLocks noGrp="1"/>
          </p:cNvSpPr>
          <p:nvPr>
            <p:ph idx="1"/>
          </p:nvPr>
        </p:nvSpPr>
        <p:spPr>
          <a:xfrm>
            <a:off x="3569931" y="279173"/>
            <a:ext cx="4580057" cy="1645920"/>
          </a:xfrm>
        </p:spPr>
        <p:txBody>
          <a:bodyPr anchor="ctr">
            <a:normAutofit/>
          </a:bodyPr>
          <a:lstStyle/>
          <a:p>
            <a:pPr marL="0" indent="0">
              <a:lnSpc>
                <a:spcPct val="90000"/>
              </a:lnSpc>
              <a:buNone/>
            </a:pPr>
            <a:endParaRPr lang="en-US" sz="1000" dirty="0"/>
          </a:p>
          <a:p>
            <a:pPr>
              <a:lnSpc>
                <a:spcPct val="90000"/>
              </a:lnSpc>
              <a:buFont typeface="Wingdings" panose="05000000000000000000" pitchFamily="2" charset="2"/>
              <a:buChar char="q"/>
            </a:pPr>
            <a:r>
              <a:rPr lang="en-US" sz="1400" dirty="0"/>
              <a:t>The Trip Summary page comes up </a:t>
            </a:r>
          </a:p>
          <a:p>
            <a:pPr>
              <a:lnSpc>
                <a:spcPct val="90000"/>
              </a:lnSpc>
              <a:buFont typeface="Wingdings" panose="05000000000000000000" pitchFamily="2" charset="2"/>
              <a:buChar char="q"/>
            </a:pPr>
            <a:r>
              <a:rPr lang="en-US" sz="1400" dirty="0"/>
              <a:t>Select the rooms that suits the business schedule, and then the amount </a:t>
            </a:r>
          </a:p>
          <a:p>
            <a:pPr marL="0" indent="0">
              <a:lnSpc>
                <a:spcPct val="90000"/>
              </a:lnSpc>
              <a:buNone/>
            </a:pPr>
            <a:endParaRPr lang="en-US" sz="1000" dirty="0"/>
          </a:p>
          <a:p>
            <a:pPr>
              <a:lnSpc>
                <a:spcPct val="90000"/>
              </a:lnSpc>
              <a:buFont typeface="Wingdings" panose="05000000000000000000" pitchFamily="2" charset="2"/>
              <a:buChar char="q"/>
            </a:pPr>
            <a:endParaRPr lang="en-US" sz="1000" dirty="0"/>
          </a:p>
        </p:txBody>
      </p:sp>
      <p:pic>
        <p:nvPicPr>
          <p:cNvPr id="4" name="Picture 3">
            <a:extLst>
              <a:ext uri="{FF2B5EF4-FFF2-40B4-BE49-F238E27FC236}">
                <a16:creationId xmlns:a16="http://schemas.microsoft.com/office/drawing/2014/main" id="{BD4604ED-AB05-5376-44B7-ABB0020FFA8D}"/>
              </a:ext>
            </a:extLst>
          </p:cNvPr>
          <p:cNvPicPr>
            <a:picLocks noChangeAspect="1"/>
          </p:cNvPicPr>
          <p:nvPr/>
        </p:nvPicPr>
        <p:blipFill>
          <a:blip r:embed="rId3"/>
          <a:stretch>
            <a:fillRect/>
          </a:stretch>
        </p:blipFill>
        <p:spPr>
          <a:xfrm>
            <a:off x="282010" y="2232742"/>
            <a:ext cx="8323605" cy="4133875"/>
          </a:xfrm>
          <a:prstGeom prst="rect">
            <a:avLst/>
          </a:prstGeom>
        </p:spPr>
      </p:pic>
    </p:spTree>
    <p:extLst>
      <p:ext uri="{BB962C8B-B14F-4D97-AF65-F5344CB8AC3E}">
        <p14:creationId xmlns:p14="http://schemas.microsoft.com/office/powerpoint/2010/main" val="368864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CCC11-0041-2FF0-5B19-3160F25A8CA7}"/>
            </a:ext>
          </a:extLst>
        </p:cNvPr>
        <p:cNvGrpSpPr/>
        <p:nvPr/>
      </p:nvGrpSpPr>
      <p:grpSpPr>
        <a:xfrm>
          <a:off x="0" y="0"/>
          <a:ext cx="0" cy="0"/>
          <a:chOff x="0" y="0"/>
          <a:chExt cx="0" cy="0"/>
        </a:xfrm>
      </p:grpSpPr>
      <p:sp useBgFill="1">
        <p:nvSpPr>
          <p:cNvPr id="14354" name="Rectangle 1435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56" name="Rectangle 1435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B51F2EF1-8F71-C162-9988-E9E5B1D750A9}"/>
              </a:ext>
            </a:extLst>
          </p:cNvPr>
          <p:cNvSpPr>
            <a:spLocks noGrp="1"/>
          </p:cNvSpPr>
          <p:nvPr>
            <p:ph type="title"/>
          </p:nvPr>
        </p:nvSpPr>
        <p:spPr>
          <a:xfrm>
            <a:off x="788670" y="586822"/>
            <a:ext cx="2743200"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Hotel Lodging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14358" name="Rectangle 1435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60" name="Rectangle 1435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DCEA5B-3F36-03E2-2B49-00A112BA1508}"/>
              </a:ext>
            </a:extLst>
          </p:cNvPr>
          <p:cNvSpPr>
            <a:spLocks noGrp="1"/>
          </p:cNvSpPr>
          <p:nvPr>
            <p:ph idx="1"/>
          </p:nvPr>
        </p:nvSpPr>
        <p:spPr>
          <a:xfrm>
            <a:off x="3937579" y="365125"/>
            <a:ext cx="4580057" cy="1867617"/>
          </a:xfrm>
        </p:spPr>
        <p:txBody>
          <a:bodyPr anchor="ctr">
            <a:normAutofit fontScale="85000" lnSpcReduction="20000"/>
          </a:bodyPr>
          <a:lstStyle/>
          <a:p>
            <a:pPr marL="0" indent="0">
              <a:lnSpc>
                <a:spcPct val="90000"/>
              </a:lnSpc>
              <a:buNone/>
            </a:pPr>
            <a:endParaRPr lang="en-US" sz="1600" dirty="0"/>
          </a:p>
          <a:p>
            <a:pPr>
              <a:lnSpc>
                <a:spcPct val="90000"/>
              </a:lnSpc>
              <a:buFont typeface="Wingdings" panose="05000000000000000000" pitchFamily="2" charset="2"/>
              <a:buChar char="q"/>
            </a:pPr>
            <a:r>
              <a:rPr lang="en-US" sz="1600" dirty="0"/>
              <a:t>The Review and Reserve Hotel page comes up </a:t>
            </a:r>
          </a:p>
          <a:p>
            <a:pPr>
              <a:lnSpc>
                <a:spcPct val="90000"/>
              </a:lnSpc>
              <a:buFont typeface="Wingdings" panose="05000000000000000000" pitchFamily="2" charset="2"/>
              <a:buChar char="q"/>
            </a:pPr>
            <a:r>
              <a:rPr lang="en-US" sz="1600" dirty="0"/>
              <a:t>Review the price summary </a:t>
            </a:r>
          </a:p>
          <a:p>
            <a:pPr>
              <a:lnSpc>
                <a:spcPct val="90000"/>
              </a:lnSpc>
              <a:buFont typeface="Wingdings" panose="05000000000000000000" pitchFamily="2" charset="2"/>
              <a:buChar char="q"/>
            </a:pPr>
            <a:r>
              <a:rPr lang="en-US" sz="1600" dirty="0"/>
              <a:t>Scroll down to add the credit card information </a:t>
            </a:r>
          </a:p>
          <a:p>
            <a:pPr>
              <a:lnSpc>
                <a:spcPct val="90000"/>
              </a:lnSpc>
              <a:buFont typeface="Wingdings" panose="05000000000000000000" pitchFamily="2" charset="2"/>
              <a:buChar char="q"/>
            </a:pPr>
            <a:r>
              <a:rPr lang="en-US" sz="1600" dirty="0"/>
              <a:t>All hotel lodging expense require a credit card to be added, to proceed with the booking </a:t>
            </a:r>
          </a:p>
          <a:p>
            <a:pPr>
              <a:lnSpc>
                <a:spcPct val="90000"/>
              </a:lnSpc>
              <a:buFont typeface="Wingdings" panose="05000000000000000000" pitchFamily="2" charset="2"/>
              <a:buChar char="q"/>
            </a:pPr>
            <a:r>
              <a:rPr lang="en-US" sz="1600" dirty="0"/>
              <a:t>Once the credit card details are added, save </a:t>
            </a:r>
          </a:p>
          <a:p>
            <a:pPr>
              <a:lnSpc>
                <a:spcPct val="90000"/>
              </a:lnSpc>
              <a:buFont typeface="Wingdings" panose="05000000000000000000" pitchFamily="2" charset="2"/>
              <a:buChar char="q"/>
            </a:pPr>
            <a:r>
              <a:rPr lang="en-US" sz="1600" dirty="0"/>
              <a:t>Check mark the box to agree the hotel rates and policy</a:t>
            </a:r>
          </a:p>
          <a:p>
            <a:pPr>
              <a:lnSpc>
                <a:spcPct val="90000"/>
              </a:lnSpc>
              <a:buFont typeface="Wingdings" panose="05000000000000000000" pitchFamily="2" charset="2"/>
              <a:buChar char="q"/>
            </a:pPr>
            <a:r>
              <a:rPr lang="en-US" sz="1600" dirty="0"/>
              <a:t>Click on Reserve Hotel and Continue</a:t>
            </a:r>
          </a:p>
          <a:p>
            <a:pPr marL="0" indent="0">
              <a:lnSpc>
                <a:spcPct val="90000"/>
              </a:lnSpc>
              <a:buNone/>
            </a:pPr>
            <a:endParaRPr lang="en-US" sz="1600" dirty="0"/>
          </a:p>
          <a:p>
            <a:pPr>
              <a:lnSpc>
                <a:spcPct val="90000"/>
              </a:lnSpc>
              <a:buFont typeface="Wingdings" panose="05000000000000000000" pitchFamily="2" charset="2"/>
              <a:buChar char="q"/>
            </a:pPr>
            <a:endParaRPr lang="en-US" sz="1600" dirty="0"/>
          </a:p>
        </p:txBody>
      </p:sp>
      <p:pic>
        <p:nvPicPr>
          <p:cNvPr id="9" name="Picture 8">
            <a:extLst>
              <a:ext uri="{FF2B5EF4-FFF2-40B4-BE49-F238E27FC236}">
                <a16:creationId xmlns:a16="http://schemas.microsoft.com/office/drawing/2014/main" id="{C55071DE-0198-2438-9758-270B5AE55D32}"/>
              </a:ext>
            </a:extLst>
          </p:cNvPr>
          <p:cNvPicPr>
            <a:picLocks noChangeAspect="1"/>
          </p:cNvPicPr>
          <p:nvPr/>
        </p:nvPicPr>
        <p:blipFill>
          <a:blip r:embed="rId3"/>
          <a:stretch>
            <a:fillRect/>
          </a:stretch>
        </p:blipFill>
        <p:spPr>
          <a:xfrm>
            <a:off x="418337" y="2767579"/>
            <a:ext cx="4111132" cy="2623615"/>
          </a:xfrm>
          <a:prstGeom prst="rect">
            <a:avLst/>
          </a:prstGeom>
        </p:spPr>
      </p:pic>
      <p:pic>
        <p:nvPicPr>
          <p:cNvPr id="7" name="Picture 6">
            <a:extLst>
              <a:ext uri="{FF2B5EF4-FFF2-40B4-BE49-F238E27FC236}">
                <a16:creationId xmlns:a16="http://schemas.microsoft.com/office/drawing/2014/main" id="{503F359C-736D-23D9-6F84-06C511BE44A2}"/>
              </a:ext>
            </a:extLst>
          </p:cNvPr>
          <p:cNvPicPr>
            <a:picLocks noChangeAspect="1"/>
          </p:cNvPicPr>
          <p:nvPr/>
        </p:nvPicPr>
        <p:blipFill>
          <a:blip r:embed="rId4"/>
          <a:stretch>
            <a:fillRect/>
          </a:stretch>
        </p:blipFill>
        <p:spPr>
          <a:xfrm>
            <a:off x="4649085" y="4057098"/>
            <a:ext cx="4142312" cy="828461"/>
          </a:xfrm>
          <a:prstGeom prst="rect">
            <a:avLst/>
          </a:prstGeom>
        </p:spPr>
      </p:pic>
    </p:spTree>
    <p:extLst>
      <p:ext uri="{BB962C8B-B14F-4D97-AF65-F5344CB8AC3E}">
        <p14:creationId xmlns:p14="http://schemas.microsoft.com/office/powerpoint/2010/main" val="81061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8C4C-64F6-249A-BB85-3A5C639F889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2436064-1B5E-1A22-997E-8EFD3C002D81}"/>
              </a:ext>
            </a:extLst>
          </p:cNvPr>
          <p:cNvSpPr>
            <a:spLocks noGrp="1"/>
          </p:cNvSpPr>
          <p:nvPr>
            <p:ph type="title"/>
          </p:nvPr>
        </p:nvSpPr>
        <p:spPr>
          <a:xfrm>
            <a:off x="657519" y="741391"/>
            <a:ext cx="2591866" cy="16162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2600" kern="1200" dirty="0">
                <a:latin typeface="+mj-lt"/>
                <a:ea typeface="+mj-ea"/>
                <a:cs typeface="+mj-cs"/>
              </a:rPr>
            </a:br>
            <a:r>
              <a:rPr lang="en-US" altLang="en-US" sz="2600" kern="1200" dirty="0">
                <a:latin typeface="+mj-lt"/>
                <a:ea typeface="+mj-ea"/>
                <a:cs typeface="+mj-cs"/>
              </a:rPr>
              <a:t>Travel Booking for </a:t>
            </a:r>
            <a:r>
              <a:rPr lang="en-US" altLang="en-US" sz="2600" dirty="0">
                <a:latin typeface="+mj-lt"/>
                <a:ea typeface="+mj-ea"/>
                <a:cs typeface="+mj-cs"/>
              </a:rPr>
              <a:t>H</a:t>
            </a:r>
            <a:r>
              <a:rPr lang="en-US" altLang="en-US" sz="2600" kern="1200" dirty="0">
                <a:latin typeface="+mj-lt"/>
                <a:ea typeface="+mj-ea"/>
                <a:cs typeface="+mj-cs"/>
              </a:rPr>
              <a:t>otel lodging</a:t>
            </a:r>
            <a:br>
              <a:rPr lang="en-US" altLang="en-US" sz="2600" kern="1200" dirty="0">
                <a:latin typeface="+mj-lt"/>
                <a:ea typeface="+mj-ea"/>
                <a:cs typeface="+mj-cs"/>
              </a:rPr>
            </a:br>
            <a:endParaRPr lang="en-US" altLang="en-US" sz="2600" kern="1200" dirty="0">
              <a:latin typeface="+mj-lt"/>
              <a:ea typeface="+mj-ea"/>
              <a:cs typeface="+mj-cs"/>
            </a:endParaRPr>
          </a:p>
        </p:txBody>
      </p:sp>
      <p:sp>
        <p:nvSpPr>
          <p:cNvPr id="3" name="Content Placeholder 2">
            <a:extLst>
              <a:ext uri="{FF2B5EF4-FFF2-40B4-BE49-F238E27FC236}">
                <a16:creationId xmlns:a16="http://schemas.microsoft.com/office/drawing/2014/main" id="{EB54FF1A-1A21-C0C0-84FA-397B993D8952}"/>
              </a:ext>
            </a:extLst>
          </p:cNvPr>
          <p:cNvSpPr>
            <a:spLocks noGrp="1"/>
          </p:cNvSpPr>
          <p:nvPr>
            <p:ph idx="1"/>
          </p:nvPr>
        </p:nvSpPr>
        <p:spPr>
          <a:xfrm>
            <a:off x="247828" y="2533476"/>
            <a:ext cx="2724625" cy="3447832"/>
          </a:xfrm>
        </p:spPr>
        <p:txBody>
          <a:bodyPr anchor="t">
            <a:normAutofit/>
          </a:bodyPr>
          <a:lstStyle/>
          <a:p>
            <a:pPr marL="0" indent="0">
              <a:lnSpc>
                <a:spcPct val="90000"/>
              </a:lnSpc>
              <a:buNone/>
            </a:pPr>
            <a:r>
              <a:rPr lang="en-US" sz="1400" dirty="0"/>
              <a:t>The next screen will appear for Trip Booking Information</a:t>
            </a:r>
          </a:p>
          <a:p>
            <a:pPr>
              <a:lnSpc>
                <a:spcPct val="90000"/>
              </a:lnSpc>
              <a:buFont typeface="+mj-lt"/>
              <a:buAutoNum type="arabicPeriod"/>
            </a:pPr>
            <a:r>
              <a:rPr lang="en-US" sz="1400" dirty="0"/>
              <a:t>Add Business Unit</a:t>
            </a:r>
          </a:p>
          <a:p>
            <a:pPr>
              <a:lnSpc>
                <a:spcPct val="90000"/>
              </a:lnSpc>
              <a:buFont typeface="+mj-lt"/>
              <a:buAutoNum type="arabicPeriod"/>
            </a:pPr>
            <a:r>
              <a:rPr lang="en-US" sz="1400" dirty="0"/>
              <a:t>Add Account – out of state, instate or international </a:t>
            </a:r>
          </a:p>
          <a:p>
            <a:pPr>
              <a:lnSpc>
                <a:spcPct val="90000"/>
              </a:lnSpc>
              <a:buFont typeface="+mj-lt"/>
              <a:buAutoNum type="arabicPeriod"/>
            </a:pPr>
            <a:r>
              <a:rPr lang="en-US" sz="1400" dirty="0"/>
              <a:t>Add the fund </a:t>
            </a:r>
          </a:p>
          <a:p>
            <a:pPr>
              <a:lnSpc>
                <a:spcPct val="90000"/>
              </a:lnSpc>
              <a:buFont typeface="+mj-lt"/>
              <a:buAutoNum type="arabicPeriod"/>
            </a:pPr>
            <a:r>
              <a:rPr lang="en-US" sz="1400" dirty="0"/>
              <a:t>Add the department ID </a:t>
            </a:r>
          </a:p>
          <a:p>
            <a:pPr>
              <a:lnSpc>
                <a:spcPct val="90000"/>
              </a:lnSpc>
              <a:buFont typeface="+mj-lt"/>
              <a:buAutoNum type="arabicPeriod"/>
            </a:pPr>
            <a:r>
              <a:rPr lang="en-US" sz="1400" dirty="0"/>
              <a:t>Add class code if not required enter NONE</a:t>
            </a:r>
          </a:p>
          <a:p>
            <a:pPr>
              <a:lnSpc>
                <a:spcPct val="90000"/>
              </a:lnSpc>
              <a:buFont typeface="+mj-lt"/>
              <a:buAutoNum type="arabicPeriod"/>
            </a:pPr>
            <a:r>
              <a:rPr lang="en-US" sz="1400" dirty="0"/>
              <a:t>Add the 4-digit request ID number from the concur travel approval request that was submitted</a:t>
            </a:r>
          </a:p>
          <a:p>
            <a:pPr marL="0" indent="0">
              <a:lnSpc>
                <a:spcPct val="90000"/>
              </a:lnSpc>
              <a:buNone/>
            </a:pPr>
            <a:endParaRPr lang="en-US" sz="1400" dirty="0"/>
          </a:p>
          <a:p>
            <a:pPr marL="0" indent="0">
              <a:lnSpc>
                <a:spcPct val="90000"/>
              </a:lnSpc>
              <a:buNone/>
            </a:pPr>
            <a:r>
              <a:rPr lang="en-US" sz="1400" dirty="0"/>
              <a:t>Scroll down and click on next </a:t>
            </a:r>
          </a:p>
        </p:txBody>
      </p:sp>
      <p:pic>
        <p:nvPicPr>
          <p:cNvPr id="4" name="Picture 3">
            <a:extLst>
              <a:ext uri="{FF2B5EF4-FFF2-40B4-BE49-F238E27FC236}">
                <a16:creationId xmlns:a16="http://schemas.microsoft.com/office/drawing/2014/main" id="{61E2256F-BF5A-DF2A-FC41-2DB80C37F38E}"/>
              </a:ext>
            </a:extLst>
          </p:cNvPr>
          <p:cNvPicPr>
            <a:picLocks noChangeAspect="1"/>
          </p:cNvPicPr>
          <p:nvPr/>
        </p:nvPicPr>
        <p:blipFill>
          <a:blip r:embed="rId3"/>
          <a:stretch>
            <a:fillRect/>
          </a:stretch>
        </p:blipFill>
        <p:spPr>
          <a:xfrm>
            <a:off x="3694472" y="159187"/>
            <a:ext cx="4792009" cy="3438266"/>
          </a:xfrm>
          <a:prstGeom prst="rect">
            <a:avLst/>
          </a:prstGeom>
        </p:spPr>
      </p:pic>
      <p:pic>
        <p:nvPicPr>
          <p:cNvPr id="8" name="Picture 7">
            <a:extLst>
              <a:ext uri="{FF2B5EF4-FFF2-40B4-BE49-F238E27FC236}">
                <a16:creationId xmlns:a16="http://schemas.microsoft.com/office/drawing/2014/main" id="{E0A14966-6CF5-C9A0-5915-B9FD7F727ECC}"/>
              </a:ext>
            </a:extLst>
          </p:cNvPr>
          <p:cNvPicPr>
            <a:picLocks noChangeAspect="1"/>
          </p:cNvPicPr>
          <p:nvPr/>
        </p:nvPicPr>
        <p:blipFill>
          <a:blip r:embed="rId4"/>
          <a:stretch>
            <a:fillRect/>
          </a:stretch>
        </p:blipFill>
        <p:spPr>
          <a:xfrm>
            <a:off x="3050848" y="3773335"/>
            <a:ext cx="5922235" cy="2494919"/>
          </a:xfrm>
          <a:prstGeom prst="rect">
            <a:avLst/>
          </a:prstGeom>
        </p:spPr>
      </p:pic>
    </p:spTree>
    <p:extLst>
      <p:ext uri="{BB962C8B-B14F-4D97-AF65-F5344CB8AC3E}">
        <p14:creationId xmlns:p14="http://schemas.microsoft.com/office/powerpoint/2010/main" val="18224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07B6-F423-965A-7B08-F60B098C927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BC49812-5744-2BCE-253B-9EE80F71910F}"/>
              </a:ext>
            </a:extLst>
          </p:cNvPr>
          <p:cNvSpPr>
            <a:spLocks noGrp="1"/>
          </p:cNvSpPr>
          <p:nvPr>
            <p:ph type="title"/>
          </p:nvPr>
        </p:nvSpPr>
        <p:spPr>
          <a:xfrm>
            <a:off x="630936" y="510047"/>
            <a:ext cx="2475738"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br>
              <a:rPr lang="en-US" altLang="en-US" sz="2400" kern="1200" dirty="0">
                <a:latin typeface="+mj-lt"/>
                <a:ea typeface="+mj-ea"/>
                <a:cs typeface="+mj-cs"/>
              </a:rPr>
            </a:br>
            <a:r>
              <a:rPr lang="en-US" altLang="en-US" sz="2400" kern="1200" dirty="0">
                <a:latin typeface="+mj-lt"/>
                <a:ea typeface="+mj-ea"/>
                <a:cs typeface="+mj-cs"/>
              </a:rPr>
              <a:t>Travel Booking for Hotel Lodging </a:t>
            </a:r>
            <a:br>
              <a:rPr lang="en-US" altLang="en-US" sz="2400" kern="1200" dirty="0">
                <a:latin typeface="+mj-lt"/>
                <a:ea typeface="+mj-ea"/>
                <a:cs typeface="+mj-cs"/>
              </a:rPr>
            </a:br>
            <a:endParaRPr lang="en-US" altLang="en-US" sz="2400" kern="1200" dirty="0">
              <a:latin typeface="+mj-lt"/>
              <a:ea typeface="+mj-ea"/>
              <a:cs typeface="+mj-cs"/>
            </a:endParaRPr>
          </a:p>
        </p:txBody>
      </p:sp>
      <p:sp>
        <p:nvSpPr>
          <p:cNvPr id="3" name="Content Placeholder 2">
            <a:extLst>
              <a:ext uri="{FF2B5EF4-FFF2-40B4-BE49-F238E27FC236}">
                <a16:creationId xmlns:a16="http://schemas.microsoft.com/office/drawing/2014/main" id="{F21A3AA5-151E-8592-E19B-5B674F7C49BB}"/>
              </a:ext>
            </a:extLst>
          </p:cNvPr>
          <p:cNvSpPr>
            <a:spLocks noGrp="1"/>
          </p:cNvSpPr>
          <p:nvPr>
            <p:ph idx="1"/>
          </p:nvPr>
        </p:nvSpPr>
        <p:spPr>
          <a:xfrm>
            <a:off x="3435858" y="510047"/>
            <a:ext cx="5143500" cy="1645920"/>
          </a:xfrm>
        </p:spPr>
        <p:txBody>
          <a:bodyPr anchor="ctr">
            <a:normAutofit/>
          </a:bodyPr>
          <a:lstStyle/>
          <a:p>
            <a:pPr>
              <a:buFont typeface="Wingdings" panose="05000000000000000000" pitchFamily="2" charset="2"/>
              <a:buChar char="q"/>
            </a:pPr>
            <a:r>
              <a:rPr lang="en-US" sz="1600" dirty="0"/>
              <a:t>The next screen will appear for Trip Confirmation</a:t>
            </a:r>
          </a:p>
          <a:p>
            <a:pPr>
              <a:buFont typeface="Wingdings" panose="05000000000000000000" pitchFamily="2" charset="2"/>
              <a:buChar char="q"/>
            </a:pPr>
            <a:r>
              <a:rPr lang="en-US" sz="1600" dirty="0"/>
              <a:t> Review the Trip Overview page </a:t>
            </a:r>
          </a:p>
          <a:p>
            <a:pPr>
              <a:buFont typeface="Wingdings" panose="05000000000000000000" pitchFamily="2" charset="2"/>
              <a:buChar char="q"/>
            </a:pPr>
            <a:r>
              <a:rPr lang="en-US" sz="1600" dirty="0"/>
              <a:t> Scroll down and click on purchase </a:t>
            </a:r>
          </a:p>
          <a:p>
            <a:pPr>
              <a:buFont typeface="Wingdings" panose="05000000000000000000" pitchFamily="2" charset="2"/>
              <a:buChar char="q"/>
            </a:pPr>
            <a:r>
              <a:rPr lang="en-US" sz="1600" dirty="0"/>
              <a:t>You have successfully booked the hotel !</a:t>
            </a:r>
          </a:p>
          <a:p>
            <a:pPr marL="0" indent="0">
              <a:buNone/>
            </a:pPr>
            <a:r>
              <a:rPr lang="en-US" sz="1600" dirty="0"/>
              <a:t> </a:t>
            </a:r>
          </a:p>
        </p:txBody>
      </p:sp>
      <p:pic>
        <p:nvPicPr>
          <p:cNvPr id="7" name="Picture 6">
            <a:extLst>
              <a:ext uri="{FF2B5EF4-FFF2-40B4-BE49-F238E27FC236}">
                <a16:creationId xmlns:a16="http://schemas.microsoft.com/office/drawing/2014/main" id="{85BCEC42-A06D-9A2B-92C3-6404B172157D}"/>
              </a:ext>
            </a:extLst>
          </p:cNvPr>
          <p:cNvPicPr>
            <a:picLocks noChangeAspect="1"/>
          </p:cNvPicPr>
          <p:nvPr/>
        </p:nvPicPr>
        <p:blipFill>
          <a:blip r:embed="rId3"/>
          <a:stretch>
            <a:fillRect/>
          </a:stretch>
        </p:blipFill>
        <p:spPr>
          <a:xfrm>
            <a:off x="3319272" y="2781015"/>
            <a:ext cx="2688336" cy="3153473"/>
          </a:xfrm>
          <a:prstGeom prst="rect">
            <a:avLst/>
          </a:prstGeom>
        </p:spPr>
      </p:pic>
      <p:pic>
        <p:nvPicPr>
          <p:cNvPr id="5" name="Picture 4">
            <a:extLst>
              <a:ext uri="{FF2B5EF4-FFF2-40B4-BE49-F238E27FC236}">
                <a16:creationId xmlns:a16="http://schemas.microsoft.com/office/drawing/2014/main" id="{E267D696-F363-063F-6D7E-43616244FD8B}"/>
              </a:ext>
            </a:extLst>
          </p:cNvPr>
          <p:cNvPicPr>
            <a:picLocks noChangeAspect="1"/>
          </p:cNvPicPr>
          <p:nvPr/>
        </p:nvPicPr>
        <p:blipFill>
          <a:blip r:embed="rId4"/>
          <a:stretch>
            <a:fillRect/>
          </a:stretch>
        </p:blipFill>
        <p:spPr>
          <a:xfrm>
            <a:off x="182880" y="2599365"/>
            <a:ext cx="2873262" cy="2340104"/>
          </a:xfrm>
          <a:prstGeom prst="rect">
            <a:avLst/>
          </a:prstGeom>
        </p:spPr>
      </p:pic>
      <p:pic>
        <p:nvPicPr>
          <p:cNvPr id="10" name="Picture 9">
            <a:extLst>
              <a:ext uri="{FF2B5EF4-FFF2-40B4-BE49-F238E27FC236}">
                <a16:creationId xmlns:a16="http://schemas.microsoft.com/office/drawing/2014/main" id="{F85691F0-23BC-D817-BD78-DC9FE7F95FD7}"/>
              </a:ext>
            </a:extLst>
          </p:cNvPr>
          <p:cNvPicPr>
            <a:picLocks noChangeAspect="1"/>
          </p:cNvPicPr>
          <p:nvPr/>
        </p:nvPicPr>
        <p:blipFill>
          <a:blip r:embed="rId5"/>
          <a:stretch>
            <a:fillRect/>
          </a:stretch>
        </p:blipFill>
        <p:spPr>
          <a:xfrm>
            <a:off x="6213348" y="4742440"/>
            <a:ext cx="2688336" cy="947638"/>
          </a:xfrm>
          <a:prstGeom prst="rect">
            <a:avLst/>
          </a:prstGeom>
        </p:spPr>
      </p:pic>
    </p:spTree>
    <p:extLst>
      <p:ext uri="{BB962C8B-B14F-4D97-AF65-F5344CB8AC3E}">
        <p14:creationId xmlns:p14="http://schemas.microsoft.com/office/powerpoint/2010/main" val="75271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D97E2A-C9E9-BBB8-D725-1F4270EB5A4D}"/>
            </a:ext>
          </a:extLst>
        </p:cNvPr>
        <p:cNvGrpSpPr/>
        <p:nvPr/>
      </p:nvGrpSpPr>
      <p:grpSpPr>
        <a:xfrm>
          <a:off x="0" y="0"/>
          <a:ext cx="0" cy="0"/>
          <a:chOff x="0" y="0"/>
          <a:chExt cx="0" cy="0"/>
        </a:xfrm>
      </p:grpSpPr>
      <p:sp useBgFill="1">
        <p:nvSpPr>
          <p:cNvPr id="14354" name="Rectangle 1435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56" name="Rectangle 1435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DD2FD327-73E3-0AAC-07BA-D332829FC8A1}"/>
              </a:ext>
            </a:extLst>
          </p:cNvPr>
          <p:cNvSpPr>
            <a:spLocks noGrp="1"/>
          </p:cNvSpPr>
          <p:nvPr>
            <p:ph type="title"/>
          </p:nvPr>
        </p:nvSpPr>
        <p:spPr>
          <a:xfrm>
            <a:off x="788670" y="586822"/>
            <a:ext cx="2743200"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a:latin typeface="+mj-lt"/>
                <a:ea typeface="+mj-ea"/>
                <a:cs typeface="+mj-cs"/>
              </a:rPr>
            </a:br>
            <a:r>
              <a:rPr lang="en-US" altLang="en-US" sz="2800" kern="1200">
                <a:latin typeface="+mj-lt"/>
                <a:ea typeface="+mj-ea"/>
                <a:cs typeface="+mj-cs"/>
              </a:rPr>
              <a:t>Travel Booking for Car rental </a:t>
            </a:r>
            <a:br>
              <a:rPr lang="en-US" altLang="en-US" sz="2800" kern="1200">
                <a:latin typeface="+mj-lt"/>
                <a:ea typeface="+mj-ea"/>
                <a:cs typeface="+mj-cs"/>
              </a:rPr>
            </a:br>
            <a:endParaRPr lang="en-US" altLang="en-US" sz="2800" kern="1200">
              <a:latin typeface="+mj-lt"/>
              <a:ea typeface="+mj-ea"/>
              <a:cs typeface="+mj-cs"/>
            </a:endParaRPr>
          </a:p>
        </p:txBody>
      </p:sp>
      <p:sp>
        <p:nvSpPr>
          <p:cNvPr id="14358" name="Rectangle 1435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60" name="Rectangle 1435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115A0A-EE43-F1CB-8E33-734BC4304988}"/>
              </a:ext>
            </a:extLst>
          </p:cNvPr>
          <p:cNvSpPr>
            <a:spLocks noGrp="1"/>
          </p:cNvSpPr>
          <p:nvPr>
            <p:ph idx="1"/>
          </p:nvPr>
        </p:nvSpPr>
        <p:spPr>
          <a:xfrm>
            <a:off x="3937579" y="586822"/>
            <a:ext cx="4580057" cy="1645920"/>
          </a:xfrm>
        </p:spPr>
        <p:txBody>
          <a:bodyPr anchor="ctr">
            <a:normAutofit/>
          </a:bodyPr>
          <a:lstStyle/>
          <a:p>
            <a:pPr>
              <a:lnSpc>
                <a:spcPct val="90000"/>
              </a:lnSpc>
              <a:buFont typeface="Wingdings" panose="05000000000000000000" pitchFamily="2" charset="2"/>
              <a:buChar char="q"/>
            </a:pPr>
            <a:r>
              <a:rPr lang="en-US" sz="1500"/>
              <a:t>Click on the 3 lines to expand the Home screen</a:t>
            </a:r>
          </a:p>
          <a:p>
            <a:pPr>
              <a:lnSpc>
                <a:spcPct val="90000"/>
              </a:lnSpc>
              <a:buFont typeface="Wingdings" panose="05000000000000000000" pitchFamily="2" charset="2"/>
              <a:buChar char="q"/>
            </a:pPr>
            <a:r>
              <a:rPr lang="en-US" sz="1500"/>
              <a:t>Click on Travel &gt; Travel Home </a:t>
            </a:r>
          </a:p>
          <a:p>
            <a:pPr>
              <a:lnSpc>
                <a:spcPct val="90000"/>
              </a:lnSpc>
              <a:buFont typeface="Wingdings" panose="05000000000000000000" pitchFamily="2" charset="2"/>
              <a:buChar char="q"/>
            </a:pPr>
            <a:r>
              <a:rPr lang="en-US" sz="1500"/>
              <a:t>Under Trip search, select the car icon </a:t>
            </a:r>
          </a:p>
          <a:p>
            <a:pPr>
              <a:lnSpc>
                <a:spcPct val="90000"/>
              </a:lnSpc>
              <a:buFont typeface="Wingdings" panose="05000000000000000000" pitchFamily="2" charset="2"/>
              <a:buChar char="q"/>
            </a:pPr>
            <a:r>
              <a:rPr lang="en-US" sz="1500"/>
              <a:t>Enter the pickup date and time</a:t>
            </a:r>
          </a:p>
          <a:p>
            <a:pPr>
              <a:lnSpc>
                <a:spcPct val="90000"/>
              </a:lnSpc>
              <a:buFont typeface="Wingdings" panose="05000000000000000000" pitchFamily="2" charset="2"/>
              <a:buChar char="q"/>
            </a:pPr>
            <a:r>
              <a:rPr lang="en-US" sz="1500"/>
              <a:t>Enter the drop-off date and time </a:t>
            </a:r>
          </a:p>
          <a:p>
            <a:pPr>
              <a:lnSpc>
                <a:spcPct val="90000"/>
              </a:lnSpc>
              <a:buFont typeface="Wingdings" panose="05000000000000000000" pitchFamily="2" charset="2"/>
              <a:buChar char="q"/>
            </a:pPr>
            <a:r>
              <a:rPr lang="en-US" sz="1500"/>
              <a:t>Enter the location and hit search </a:t>
            </a:r>
          </a:p>
        </p:txBody>
      </p:sp>
      <p:pic>
        <p:nvPicPr>
          <p:cNvPr id="7" name="Picture 6">
            <a:extLst>
              <a:ext uri="{FF2B5EF4-FFF2-40B4-BE49-F238E27FC236}">
                <a16:creationId xmlns:a16="http://schemas.microsoft.com/office/drawing/2014/main" id="{A465E18C-F3E1-0C3D-6CF4-992A4E16EE0C}"/>
              </a:ext>
            </a:extLst>
          </p:cNvPr>
          <p:cNvPicPr>
            <a:picLocks noChangeAspect="1"/>
          </p:cNvPicPr>
          <p:nvPr/>
        </p:nvPicPr>
        <p:blipFill>
          <a:blip r:embed="rId3"/>
          <a:stretch>
            <a:fillRect/>
          </a:stretch>
        </p:blipFill>
        <p:spPr>
          <a:xfrm>
            <a:off x="5182448" y="2592665"/>
            <a:ext cx="2090318" cy="3483864"/>
          </a:xfrm>
          <a:prstGeom prst="rect">
            <a:avLst/>
          </a:prstGeom>
        </p:spPr>
      </p:pic>
      <p:pic>
        <p:nvPicPr>
          <p:cNvPr id="5" name="Picture 4">
            <a:extLst>
              <a:ext uri="{FF2B5EF4-FFF2-40B4-BE49-F238E27FC236}">
                <a16:creationId xmlns:a16="http://schemas.microsoft.com/office/drawing/2014/main" id="{153BE044-976A-AF0C-48CF-4751CB64AB76}"/>
              </a:ext>
            </a:extLst>
          </p:cNvPr>
          <p:cNvPicPr>
            <a:picLocks noChangeAspect="1"/>
          </p:cNvPicPr>
          <p:nvPr/>
        </p:nvPicPr>
        <p:blipFill>
          <a:blip r:embed="rId4"/>
          <a:srcRect b="7960"/>
          <a:stretch>
            <a:fillRect/>
          </a:stretch>
        </p:blipFill>
        <p:spPr>
          <a:xfrm>
            <a:off x="504496" y="2889737"/>
            <a:ext cx="4142312" cy="1830039"/>
          </a:xfrm>
          <a:prstGeom prst="rect">
            <a:avLst/>
          </a:prstGeom>
        </p:spPr>
      </p:pic>
    </p:spTree>
    <p:extLst>
      <p:ext uri="{BB962C8B-B14F-4D97-AF65-F5344CB8AC3E}">
        <p14:creationId xmlns:p14="http://schemas.microsoft.com/office/powerpoint/2010/main" val="87726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D1E0A-1516-F54A-1A9D-25C74BDA4C4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2E42343-FE14-1638-CDD8-02A17D83B6B2}"/>
              </a:ext>
            </a:extLst>
          </p:cNvPr>
          <p:cNvSpPr>
            <a:spLocks noGrp="1"/>
          </p:cNvSpPr>
          <p:nvPr>
            <p:ph type="title"/>
          </p:nvPr>
        </p:nvSpPr>
        <p:spPr>
          <a:xfrm>
            <a:off x="540842" y="202261"/>
            <a:ext cx="2743200"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3" name="Content Placeholder 2">
            <a:extLst>
              <a:ext uri="{FF2B5EF4-FFF2-40B4-BE49-F238E27FC236}">
                <a16:creationId xmlns:a16="http://schemas.microsoft.com/office/drawing/2014/main" id="{A400ADCA-B704-5BA2-19BC-1982C4EA44AC}"/>
              </a:ext>
            </a:extLst>
          </p:cNvPr>
          <p:cNvSpPr>
            <a:spLocks noGrp="1"/>
          </p:cNvSpPr>
          <p:nvPr>
            <p:ph idx="1"/>
          </p:nvPr>
        </p:nvSpPr>
        <p:spPr>
          <a:xfrm>
            <a:off x="3569931" y="279173"/>
            <a:ext cx="5421668" cy="1645920"/>
          </a:xfrm>
        </p:spPr>
        <p:txBody>
          <a:bodyPr anchor="ctr">
            <a:normAutofit/>
          </a:bodyPr>
          <a:lstStyle/>
          <a:p>
            <a:pPr marL="0" indent="0">
              <a:lnSpc>
                <a:spcPct val="90000"/>
              </a:lnSpc>
              <a:buNone/>
            </a:pPr>
            <a:endParaRPr lang="en-US" sz="1000" dirty="0"/>
          </a:p>
          <a:p>
            <a:pPr>
              <a:lnSpc>
                <a:spcPct val="90000"/>
              </a:lnSpc>
              <a:buFont typeface="Wingdings" panose="05000000000000000000" pitchFamily="2" charset="2"/>
              <a:buChar char="q"/>
            </a:pPr>
            <a:r>
              <a:rPr lang="en-US" sz="1400" dirty="0"/>
              <a:t>The Trip Summary page comes up </a:t>
            </a:r>
          </a:p>
          <a:p>
            <a:pPr>
              <a:lnSpc>
                <a:spcPct val="90000"/>
              </a:lnSpc>
              <a:buFont typeface="Wingdings" panose="05000000000000000000" pitchFamily="2" charset="2"/>
              <a:buChar char="q"/>
            </a:pPr>
            <a:r>
              <a:rPr lang="en-US" sz="1400" dirty="0"/>
              <a:t>Select the rental car and the amount that suits the business schedule</a:t>
            </a:r>
          </a:p>
          <a:p>
            <a:pPr>
              <a:lnSpc>
                <a:spcPct val="90000"/>
              </a:lnSpc>
              <a:buFont typeface="Wingdings" panose="05000000000000000000" pitchFamily="2" charset="2"/>
              <a:buChar char="q"/>
            </a:pPr>
            <a:endParaRPr lang="en-US" sz="1400" dirty="0"/>
          </a:p>
          <a:p>
            <a:pPr marL="0" indent="0">
              <a:lnSpc>
                <a:spcPct val="90000"/>
              </a:lnSpc>
              <a:buNone/>
            </a:pPr>
            <a:r>
              <a:rPr lang="en-US" sz="1400" b="1" dirty="0">
                <a:solidFill>
                  <a:schemeClr val="accent1"/>
                </a:solidFill>
              </a:rPr>
              <a:t>Please note that car rental booked through Concur are directly billed to the university </a:t>
            </a:r>
            <a:endParaRPr lang="en-US" sz="1000" b="1" dirty="0">
              <a:solidFill>
                <a:schemeClr val="accent1"/>
              </a:solidFill>
            </a:endParaRPr>
          </a:p>
          <a:p>
            <a:pPr>
              <a:lnSpc>
                <a:spcPct val="90000"/>
              </a:lnSpc>
              <a:buFont typeface="Wingdings" panose="05000000000000000000" pitchFamily="2" charset="2"/>
              <a:buChar char="q"/>
            </a:pPr>
            <a:endParaRPr lang="en-US" sz="1000" dirty="0"/>
          </a:p>
        </p:txBody>
      </p:sp>
      <p:pic>
        <p:nvPicPr>
          <p:cNvPr id="5" name="Picture 4">
            <a:extLst>
              <a:ext uri="{FF2B5EF4-FFF2-40B4-BE49-F238E27FC236}">
                <a16:creationId xmlns:a16="http://schemas.microsoft.com/office/drawing/2014/main" id="{4A37431F-CFE8-8459-6DED-ABFD7C5D54B9}"/>
              </a:ext>
            </a:extLst>
          </p:cNvPr>
          <p:cNvPicPr>
            <a:picLocks noChangeAspect="1"/>
          </p:cNvPicPr>
          <p:nvPr/>
        </p:nvPicPr>
        <p:blipFill>
          <a:blip r:embed="rId3"/>
          <a:stretch>
            <a:fillRect/>
          </a:stretch>
        </p:blipFill>
        <p:spPr>
          <a:xfrm>
            <a:off x="161924" y="2260550"/>
            <a:ext cx="8829675" cy="3746600"/>
          </a:xfrm>
          <a:prstGeom prst="rect">
            <a:avLst/>
          </a:prstGeom>
        </p:spPr>
      </p:pic>
    </p:spTree>
    <p:extLst>
      <p:ext uri="{BB962C8B-B14F-4D97-AF65-F5344CB8AC3E}">
        <p14:creationId xmlns:p14="http://schemas.microsoft.com/office/powerpoint/2010/main" val="42878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43008A-3BF6-C6B9-55DC-FA75DBBD95D2}"/>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5" name="Rectangle 1434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A8A274BA-8DA6-A887-C778-DBCC51A16353}"/>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14347" name="Rectangle 1434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6EBB599-68C1-B846-4A17-B58544E0B630}"/>
              </a:ext>
            </a:extLst>
          </p:cNvPr>
          <p:cNvSpPr>
            <a:spLocks noGrp="1"/>
          </p:cNvSpPr>
          <p:nvPr>
            <p:ph idx="1"/>
          </p:nvPr>
        </p:nvSpPr>
        <p:spPr>
          <a:xfrm>
            <a:off x="4013373" y="586822"/>
            <a:ext cx="4501977" cy="1645920"/>
          </a:xfrm>
        </p:spPr>
        <p:txBody>
          <a:bodyPr anchor="ctr">
            <a:normAutofit/>
          </a:bodyPr>
          <a:lstStyle/>
          <a:p>
            <a:pPr marL="0" indent="0">
              <a:buNone/>
            </a:pPr>
            <a:endParaRPr lang="en-US" sz="1600" dirty="0"/>
          </a:p>
          <a:p>
            <a:pPr>
              <a:buFont typeface="Wingdings" panose="05000000000000000000" pitchFamily="2" charset="2"/>
              <a:buChar char="q"/>
            </a:pPr>
            <a:r>
              <a:rPr lang="en-US" sz="1600" dirty="0"/>
              <a:t>The Review and Reserve Car page will come up </a:t>
            </a:r>
          </a:p>
          <a:p>
            <a:pPr>
              <a:buFont typeface="Wingdings" panose="05000000000000000000" pitchFamily="2" charset="2"/>
              <a:buChar char="q"/>
            </a:pPr>
            <a:r>
              <a:rPr lang="en-US" sz="1600" dirty="0"/>
              <a:t>Review the price summary and all other details</a:t>
            </a:r>
          </a:p>
          <a:p>
            <a:pPr>
              <a:buFont typeface="Wingdings" panose="05000000000000000000" pitchFamily="2" charset="2"/>
              <a:buChar char="q"/>
            </a:pPr>
            <a:r>
              <a:rPr lang="en-US" sz="1600" dirty="0"/>
              <a:t>Click on Reserve Car and Continue</a:t>
            </a:r>
          </a:p>
          <a:p>
            <a:pPr>
              <a:buFont typeface="Wingdings" panose="05000000000000000000" pitchFamily="2" charset="2"/>
              <a:buChar char="q"/>
            </a:pPr>
            <a:endParaRPr lang="en-US" sz="1600" dirty="0"/>
          </a:p>
        </p:txBody>
      </p:sp>
      <p:pic>
        <p:nvPicPr>
          <p:cNvPr id="4" name="Picture 3">
            <a:extLst>
              <a:ext uri="{FF2B5EF4-FFF2-40B4-BE49-F238E27FC236}">
                <a16:creationId xmlns:a16="http://schemas.microsoft.com/office/drawing/2014/main" id="{ED65B7F8-87D1-375F-FF1C-FC7C6EE37362}"/>
              </a:ext>
            </a:extLst>
          </p:cNvPr>
          <p:cNvPicPr>
            <a:picLocks noChangeAspect="1"/>
          </p:cNvPicPr>
          <p:nvPr/>
        </p:nvPicPr>
        <p:blipFill>
          <a:blip r:embed="rId3"/>
          <a:stretch>
            <a:fillRect/>
          </a:stretch>
        </p:blipFill>
        <p:spPr>
          <a:xfrm>
            <a:off x="418338" y="2801264"/>
            <a:ext cx="8373618" cy="3349447"/>
          </a:xfrm>
          <a:prstGeom prst="rect">
            <a:avLst/>
          </a:prstGeom>
        </p:spPr>
      </p:pic>
    </p:spTree>
    <p:extLst>
      <p:ext uri="{BB962C8B-B14F-4D97-AF65-F5344CB8AC3E}">
        <p14:creationId xmlns:p14="http://schemas.microsoft.com/office/powerpoint/2010/main" val="255437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11" name="Content Placeholder 10">
            <a:extLst>
              <a:ext uri="{FF2B5EF4-FFF2-40B4-BE49-F238E27FC236}">
                <a16:creationId xmlns:a16="http://schemas.microsoft.com/office/drawing/2014/main" id="{62AAB852-442C-F077-92EC-E9BE1266D575}"/>
              </a:ext>
            </a:extLst>
          </p:cNvPr>
          <p:cNvPicPr>
            <a:picLocks noGrp="1" noChangeAspect="1"/>
          </p:cNvPicPr>
          <p:nvPr>
            <p:ph idx="1"/>
          </p:nvPr>
        </p:nvPicPr>
        <p:blipFill>
          <a:blip r:embed="rId2"/>
          <a:stretch>
            <a:fillRect/>
          </a:stretch>
        </p:blipFill>
        <p:spPr bwMode="auto">
          <a:xfrm>
            <a:off x="152399" y="13716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F88C-0B6E-B04A-FC47-57480223EEE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B0DB218-6F87-9214-E207-3627184D0A58}"/>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3" name="Content Placeholder 2">
            <a:extLst>
              <a:ext uri="{FF2B5EF4-FFF2-40B4-BE49-F238E27FC236}">
                <a16:creationId xmlns:a16="http://schemas.microsoft.com/office/drawing/2014/main" id="{7F2A0AE7-B5D7-0BBF-9839-C34BF4D69609}"/>
              </a:ext>
            </a:extLst>
          </p:cNvPr>
          <p:cNvSpPr>
            <a:spLocks noGrp="1"/>
          </p:cNvSpPr>
          <p:nvPr>
            <p:ph idx="1"/>
          </p:nvPr>
        </p:nvSpPr>
        <p:spPr>
          <a:xfrm>
            <a:off x="4013373" y="586822"/>
            <a:ext cx="4501977" cy="1394378"/>
          </a:xfrm>
        </p:spPr>
        <p:txBody>
          <a:bodyPr anchor="ctr">
            <a:normAutofit fontScale="92500" lnSpcReduction="20000"/>
          </a:bodyPr>
          <a:lstStyle/>
          <a:p>
            <a:pPr marL="0" indent="0">
              <a:buNone/>
            </a:pPr>
            <a:endParaRPr lang="en-US" sz="1600" dirty="0"/>
          </a:p>
          <a:p>
            <a:pPr>
              <a:buFont typeface="Wingdings" panose="05000000000000000000" pitchFamily="2" charset="2"/>
              <a:buChar char="q"/>
            </a:pPr>
            <a:r>
              <a:rPr lang="en-US" sz="1600" dirty="0"/>
              <a:t>The Trip summary page comes up</a:t>
            </a:r>
          </a:p>
          <a:p>
            <a:pPr>
              <a:buFont typeface="Wingdings" panose="05000000000000000000" pitchFamily="2" charset="2"/>
              <a:buChar char="q"/>
            </a:pPr>
            <a:r>
              <a:rPr lang="en-US" sz="1600" dirty="0"/>
              <a:t>Review the reservation details and the total estimated cost</a:t>
            </a:r>
          </a:p>
          <a:p>
            <a:pPr>
              <a:buFont typeface="Wingdings" panose="05000000000000000000" pitchFamily="2" charset="2"/>
              <a:buChar char="q"/>
            </a:pPr>
            <a:r>
              <a:rPr lang="en-US" sz="1600" dirty="0"/>
              <a:t>Scroll to the bottom and hit next available on the bottom right-side corner</a:t>
            </a:r>
          </a:p>
          <a:p>
            <a:pPr>
              <a:buFont typeface="Wingdings" panose="05000000000000000000" pitchFamily="2" charset="2"/>
              <a:buChar char="q"/>
            </a:pPr>
            <a:endParaRPr lang="en-US" sz="1600" dirty="0"/>
          </a:p>
        </p:txBody>
      </p:sp>
      <p:pic>
        <p:nvPicPr>
          <p:cNvPr id="5" name="Picture 4">
            <a:extLst>
              <a:ext uri="{FF2B5EF4-FFF2-40B4-BE49-F238E27FC236}">
                <a16:creationId xmlns:a16="http://schemas.microsoft.com/office/drawing/2014/main" id="{E61E3421-8A0A-E40D-AC70-759BEFF7F4AF}"/>
              </a:ext>
            </a:extLst>
          </p:cNvPr>
          <p:cNvPicPr>
            <a:picLocks noChangeAspect="1"/>
          </p:cNvPicPr>
          <p:nvPr/>
        </p:nvPicPr>
        <p:blipFill>
          <a:blip r:embed="rId3"/>
          <a:stretch>
            <a:fillRect/>
          </a:stretch>
        </p:blipFill>
        <p:spPr>
          <a:xfrm>
            <a:off x="257175" y="2375592"/>
            <a:ext cx="8782050" cy="4240415"/>
          </a:xfrm>
          <a:prstGeom prst="rect">
            <a:avLst/>
          </a:prstGeom>
        </p:spPr>
      </p:pic>
    </p:spTree>
    <p:extLst>
      <p:ext uri="{BB962C8B-B14F-4D97-AF65-F5344CB8AC3E}">
        <p14:creationId xmlns:p14="http://schemas.microsoft.com/office/powerpoint/2010/main" val="310571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4C4F1-2F0A-5437-198B-019F950E692D}"/>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5" name="Rectangle 1434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6C7F7828-ACA1-6CC6-1F3E-B933D67A84E9}"/>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14347" name="Rectangle 1434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8895DE4-5A9E-E7B3-6143-3C164A7D985B}"/>
              </a:ext>
            </a:extLst>
          </p:cNvPr>
          <p:cNvSpPr>
            <a:spLocks noGrp="1"/>
          </p:cNvSpPr>
          <p:nvPr>
            <p:ph idx="1"/>
          </p:nvPr>
        </p:nvSpPr>
        <p:spPr>
          <a:xfrm>
            <a:off x="4013373" y="365125"/>
            <a:ext cx="4501977" cy="2089317"/>
          </a:xfrm>
        </p:spPr>
        <p:txBody>
          <a:bodyPr anchor="ctr">
            <a:normAutofit fontScale="47500" lnSpcReduction="20000"/>
          </a:bodyPr>
          <a:lstStyle/>
          <a:p>
            <a:pPr marL="0" indent="0">
              <a:lnSpc>
                <a:spcPct val="90000"/>
              </a:lnSpc>
              <a:buNone/>
            </a:pPr>
            <a:endParaRPr lang="en-US" sz="1600" dirty="0"/>
          </a:p>
          <a:p>
            <a:pPr>
              <a:lnSpc>
                <a:spcPct val="90000"/>
              </a:lnSpc>
              <a:buFont typeface="Wingdings" panose="05000000000000000000" pitchFamily="2" charset="2"/>
              <a:buChar char="q"/>
            </a:pPr>
            <a:r>
              <a:rPr lang="en-US" sz="2900" dirty="0"/>
              <a:t>The Trip booking information page comes up</a:t>
            </a:r>
          </a:p>
          <a:p>
            <a:pPr>
              <a:lnSpc>
                <a:spcPct val="90000"/>
              </a:lnSpc>
              <a:buFont typeface="Wingdings" panose="05000000000000000000" pitchFamily="2" charset="2"/>
              <a:buChar char="q"/>
            </a:pPr>
            <a:r>
              <a:rPr lang="en-US" sz="2900" dirty="0"/>
              <a:t>Add Account – out of state, instate or international </a:t>
            </a:r>
          </a:p>
          <a:p>
            <a:pPr>
              <a:lnSpc>
                <a:spcPct val="90000"/>
              </a:lnSpc>
              <a:buFont typeface="Wingdings" panose="05000000000000000000" pitchFamily="2" charset="2"/>
              <a:buChar char="q"/>
            </a:pPr>
            <a:r>
              <a:rPr lang="en-US" sz="2900" dirty="0"/>
              <a:t>Add Business Unit</a:t>
            </a:r>
          </a:p>
          <a:p>
            <a:pPr>
              <a:lnSpc>
                <a:spcPct val="90000"/>
              </a:lnSpc>
              <a:buFont typeface="Wingdings" panose="05000000000000000000" pitchFamily="2" charset="2"/>
              <a:buChar char="q"/>
            </a:pPr>
            <a:r>
              <a:rPr lang="en-US" sz="2900" dirty="0"/>
              <a:t>Add class code if not required enter NONE</a:t>
            </a:r>
          </a:p>
          <a:p>
            <a:pPr>
              <a:lnSpc>
                <a:spcPct val="90000"/>
              </a:lnSpc>
              <a:buFont typeface="Wingdings" panose="05000000000000000000" pitchFamily="2" charset="2"/>
              <a:buChar char="q"/>
            </a:pPr>
            <a:r>
              <a:rPr lang="en-US" sz="2900" dirty="0"/>
              <a:t>Add the department ID </a:t>
            </a:r>
          </a:p>
          <a:p>
            <a:pPr>
              <a:lnSpc>
                <a:spcPct val="90000"/>
              </a:lnSpc>
              <a:buFont typeface="Wingdings" panose="05000000000000000000" pitchFamily="2" charset="2"/>
              <a:buChar char="q"/>
            </a:pPr>
            <a:r>
              <a:rPr lang="en-US" sz="2900" dirty="0"/>
              <a:t>Add the fund</a:t>
            </a:r>
          </a:p>
          <a:p>
            <a:pPr>
              <a:lnSpc>
                <a:spcPct val="90000"/>
              </a:lnSpc>
              <a:buFont typeface="Wingdings" panose="05000000000000000000" pitchFamily="2" charset="2"/>
              <a:buChar char="q"/>
            </a:pPr>
            <a:r>
              <a:rPr lang="en-US" sz="2900" dirty="0"/>
              <a:t>Add the 4-digit request ID number from the concur travel approval request that was submitted</a:t>
            </a:r>
          </a:p>
          <a:p>
            <a:pPr>
              <a:lnSpc>
                <a:spcPct val="90000"/>
              </a:lnSpc>
              <a:buFont typeface="Wingdings" panose="05000000000000000000" pitchFamily="2" charset="2"/>
              <a:buChar char="q"/>
            </a:pPr>
            <a:r>
              <a:rPr lang="en-US" sz="2900" dirty="0"/>
              <a:t>Scroll to the right-side and hit next</a:t>
            </a:r>
          </a:p>
          <a:p>
            <a:pPr>
              <a:lnSpc>
                <a:spcPct val="90000"/>
              </a:lnSpc>
              <a:buFont typeface="Wingdings" panose="05000000000000000000" pitchFamily="2" charset="2"/>
              <a:buChar char="q"/>
            </a:pPr>
            <a:endParaRPr lang="en-US" sz="1600" dirty="0"/>
          </a:p>
        </p:txBody>
      </p:sp>
      <p:pic>
        <p:nvPicPr>
          <p:cNvPr id="4" name="Picture 3">
            <a:extLst>
              <a:ext uri="{FF2B5EF4-FFF2-40B4-BE49-F238E27FC236}">
                <a16:creationId xmlns:a16="http://schemas.microsoft.com/office/drawing/2014/main" id="{2EB00F43-D2C4-E877-7496-75D47CAD5619}"/>
              </a:ext>
            </a:extLst>
          </p:cNvPr>
          <p:cNvPicPr>
            <a:picLocks noChangeAspect="1"/>
          </p:cNvPicPr>
          <p:nvPr/>
        </p:nvPicPr>
        <p:blipFill>
          <a:blip r:embed="rId3"/>
          <a:stretch>
            <a:fillRect/>
          </a:stretch>
        </p:blipFill>
        <p:spPr>
          <a:xfrm>
            <a:off x="418338" y="3167610"/>
            <a:ext cx="8373618" cy="2616755"/>
          </a:xfrm>
          <a:prstGeom prst="rect">
            <a:avLst/>
          </a:prstGeom>
        </p:spPr>
      </p:pic>
    </p:spTree>
    <p:extLst>
      <p:ext uri="{BB962C8B-B14F-4D97-AF65-F5344CB8AC3E}">
        <p14:creationId xmlns:p14="http://schemas.microsoft.com/office/powerpoint/2010/main" val="219017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5975-6110-EA5D-0087-9C6C363211F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7F13744-F73F-4BC0-854D-E7AF5C10F418}"/>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3" name="Content Placeholder 2">
            <a:extLst>
              <a:ext uri="{FF2B5EF4-FFF2-40B4-BE49-F238E27FC236}">
                <a16:creationId xmlns:a16="http://schemas.microsoft.com/office/drawing/2014/main" id="{5E783426-77CC-8D61-536F-E75053141ACD}"/>
              </a:ext>
            </a:extLst>
          </p:cNvPr>
          <p:cNvSpPr>
            <a:spLocks noGrp="1"/>
          </p:cNvSpPr>
          <p:nvPr>
            <p:ph idx="1"/>
          </p:nvPr>
        </p:nvSpPr>
        <p:spPr>
          <a:xfrm>
            <a:off x="4013373" y="586822"/>
            <a:ext cx="4501977" cy="1645920"/>
          </a:xfrm>
        </p:spPr>
        <p:txBody>
          <a:bodyPr anchor="ctr">
            <a:normAutofit fontScale="85000" lnSpcReduction="20000"/>
          </a:bodyPr>
          <a:lstStyle/>
          <a:p>
            <a:pPr marL="0" indent="0">
              <a:lnSpc>
                <a:spcPct val="90000"/>
              </a:lnSpc>
              <a:buNone/>
            </a:pPr>
            <a:endParaRPr lang="en-US" sz="1600" dirty="0"/>
          </a:p>
          <a:p>
            <a:pPr>
              <a:lnSpc>
                <a:spcPct val="90000"/>
              </a:lnSpc>
              <a:buFont typeface="Wingdings" panose="05000000000000000000" pitchFamily="2" charset="2"/>
              <a:buChar char="q"/>
            </a:pPr>
            <a:r>
              <a:rPr lang="en-US" sz="2200" dirty="0"/>
              <a:t>The Trip confirmation page comes up</a:t>
            </a:r>
          </a:p>
          <a:p>
            <a:pPr>
              <a:lnSpc>
                <a:spcPct val="90000"/>
              </a:lnSpc>
              <a:buFont typeface="Wingdings" panose="05000000000000000000" pitchFamily="2" charset="2"/>
              <a:buChar char="q"/>
            </a:pPr>
            <a:r>
              <a:rPr lang="en-US" sz="2200" dirty="0"/>
              <a:t>Review the trip and the reservation details </a:t>
            </a:r>
          </a:p>
          <a:p>
            <a:pPr>
              <a:lnSpc>
                <a:spcPct val="90000"/>
              </a:lnSpc>
              <a:buFont typeface="Wingdings" panose="05000000000000000000" pitchFamily="2" charset="2"/>
              <a:buChar char="q"/>
            </a:pPr>
            <a:r>
              <a:rPr lang="en-US" sz="2200" dirty="0"/>
              <a:t>Scroll to the right-side and hit confirm booking, available at the right-side bottom corner</a:t>
            </a:r>
          </a:p>
          <a:p>
            <a:pPr>
              <a:lnSpc>
                <a:spcPct val="90000"/>
              </a:lnSpc>
              <a:buFont typeface="Wingdings" panose="05000000000000000000" pitchFamily="2" charset="2"/>
              <a:buChar char="q"/>
            </a:pPr>
            <a:endParaRPr lang="en-US" sz="1600" dirty="0"/>
          </a:p>
        </p:txBody>
      </p:sp>
      <p:pic>
        <p:nvPicPr>
          <p:cNvPr id="5" name="Picture 4">
            <a:extLst>
              <a:ext uri="{FF2B5EF4-FFF2-40B4-BE49-F238E27FC236}">
                <a16:creationId xmlns:a16="http://schemas.microsoft.com/office/drawing/2014/main" id="{E92F178C-3DF4-02A5-9740-23B68D03834F}"/>
              </a:ext>
            </a:extLst>
          </p:cNvPr>
          <p:cNvPicPr>
            <a:picLocks noChangeAspect="1"/>
          </p:cNvPicPr>
          <p:nvPr/>
        </p:nvPicPr>
        <p:blipFill>
          <a:blip r:embed="rId3"/>
          <a:stretch>
            <a:fillRect/>
          </a:stretch>
        </p:blipFill>
        <p:spPr>
          <a:xfrm>
            <a:off x="152400" y="2724150"/>
            <a:ext cx="8839200" cy="4004874"/>
          </a:xfrm>
          <a:prstGeom prst="rect">
            <a:avLst/>
          </a:prstGeom>
        </p:spPr>
      </p:pic>
    </p:spTree>
    <p:extLst>
      <p:ext uri="{BB962C8B-B14F-4D97-AF65-F5344CB8AC3E}">
        <p14:creationId xmlns:p14="http://schemas.microsoft.com/office/powerpoint/2010/main" val="108000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D5DCF8-9AAD-993E-874B-753D0D0A9DFF}"/>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5" name="Rectangle 1434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Title 1">
            <a:extLst>
              <a:ext uri="{FF2B5EF4-FFF2-40B4-BE49-F238E27FC236}">
                <a16:creationId xmlns:a16="http://schemas.microsoft.com/office/drawing/2014/main" id="{F4799BBD-0186-C897-C550-755CE9FD3CC3}"/>
              </a:ext>
            </a:extLst>
          </p:cNvPr>
          <p:cNvSpPr>
            <a:spLocks noGrp="1"/>
          </p:cNvSpPr>
          <p:nvPr>
            <p:ph type="title"/>
          </p:nvPr>
        </p:nvSpPr>
        <p:spPr>
          <a:xfrm>
            <a:off x="785059" y="586822"/>
            <a:ext cx="2670189" cy="1645920"/>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defTabSz="914400">
              <a:lnSpc>
                <a:spcPct val="90000"/>
              </a:lnSpc>
            </a:pPr>
            <a:br>
              <a:rPr lang="en-US" altLang="en-US" sz="2800" kern="1200" dirty="0">
                <a:latin typeface="+mj-lt"/>
                <a:ea typeface="+mj-ea"/>
                <a:cs typeface="+mj-cs"/>
              </a:rPr>
            </a:br>
            <a:r>
              <a:rPr lang="en-US" altLang="en-US" sz="2800" kern="1200" dirty="0">
                <a:latin typeface="+mj-lt"/>
                <a:ea typeface="+mj-ea"/>
                <a:cs typeface="+mj-cs"/>
              </a:rPr>
              <a:t>Travel Booking for Car Rental </a:t>
            </a:r>
            <a:br>
              <a:rPr lang="en-US" altLang="en-US" sz="2800" kern="1200" dirty="0">
                <a:latin typeface="+mj-lt"/>
                <a:ea typeface="+mj-ea"/>
                <a:cs typeface="+mj-cs"/>
              </a:rPr>
            </a:br>
            <a:endParaRPr lang="en-US" altLang="en-US" sz="2800" kern="1200" dirty="0">
              <a:latin typeface="+mj-lt"/>
              <a:ea typeface="+mj-ea"/>
              <a:cs typeface="+mj-cs"/>
            </a:endParaRPr>
          </a:p>
        </p:txBody>
      </p:sp>
      <p:sp>
        <p:nvSpPr>
          <p:cNvPr id="14347" name="Rectangle 1434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4F97F6-DB6F-43F0-9CB4-9765FCDD6363}"/>
              </a:ext>
            </a:extLst>
          </p:cNvPr>
          <p:cNvSpPr>
            <a:spLocks noGrp="1"/>
          </p:cNvSpPr>
          <p:nvPr>
            <p:ph idx="1"/>
          </p:nvPr>
        </p:nvSpPr>
        <p:spPr>
          <a:xfrm>
            <a:off x="4013373" y="586822"/>
            <a:ext cx="4501977" cy="1645920"/>
          </a:xfrm>
        </p:spPr>
        <p:txBody>
          <a:bodyPr anchor="ctr">
            <a:normAutofit/>
          </a:bodyPr>
          <a:lstStyle/>
          <a:p>
            <a:pPr marL="0" indent="0">
              <a:buNone/>
            </a:pPr>
            <a:endParaRPr lang="en-US" sz="1600" dirty="0"/>
          </a:p>
          <a:p>
            <a:pPr>
              <a:buFont typeface="Wingdings" panose="05000000000000000000" pitchFamily="2" charset="2"/>
              <a:buChar char="q"/>
            </a:pPr>
            <a:r>
              <a:rPr lang="en-US" sz="1600" dirty="0"/>
              <a:t>The final page confirms that your car rental has been successfully booked!</a:t>
            </a:r>
          </a:p>
        </p:txBody>
      </p:sp>
      <p:pic>
        <p:nvPicPr>
          <p:cNvPr id="4" name="Picture 3">
            <a:extLst>
              <a:ext uri="{FF2B5EF4-FFF2-40B4-BE49-F238E27FC236}">
                <a16:creationId xmlns:a16="http://schemas.microsoft.com/office/drawing/2014/main" id="{51754911-A883-BF33-A0F3-123257CECFBB}"/>
              </a:ext>
            </a:extLst>
          </p:cNvPr>
          <p:cNvPicPr>
            <a:picLocks noChangeAspect="1"/>
          </p:cNvPicPr>
          <p:nvPr/>
        </p:nvPicPr>
        <p:blipFill>
          <a:blip r:embed="rId3"/>
          <a:stretch>
            <a:fillRect/>
          </a:stretch>
        </p:blipFill>
        <p:spPr>
          <a:xfrm>
            <a:off x="918518" y="2734056"/>
            <a:ext cx="7373258" cy="3483864"/>
          </a:xfrm>
          <a:prstGeom prst="rect">
            <a:avLst/>
          </a:prstGeom>
        </p:spPr>
      </p:pic>
    </p:spTree>
    <p:extLst>
      <p:ext uri="{BB962C8B-B14F-4D97-AF65-F5344CB8AC3E}">
        <p14:creationId xmlns:p14="http://schemas.microsoft.com/office/powerpoint/2010/main" val="401775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7320" y="2314093"/>
            <a:ext cx="7223760" cy="646331"/>
          </a:xfrm>
          <a:prstGeom prst="rect">
            <a:avLst/>
          </a:prstGeom>
          <a:ln>
            <a:solidFill>
              <a:srgbClr val="FF0000"/>
            </a:solidFill>
          </a:ln>
        </p:spPr>
        <p:txBody>
          <a:bodyPr wrap="square">
            <a:spAutoFit/>
          </a:bodyPr>
          <a:lstStyle/>
          <a:p>
            <a:r>
              <a:rPr lang="en-US" dirty="0">
                <a:solidFill>
                  <a:srgbClr val="FF0000"/>
                </a:solidFill>
                <a:latin typeface="Arial"/>
                <a:cs typeface="Arial"/>
              </a:rPr>
              <a:t>If further information or assistance is needed, please do not hesitate to contact Travel office, at 909-537-5155 or travel@csusb.edu. </a:t>
            </a:r>
          </a:p>
        </p:txBody>
      </p:sp>
      <p:sp>
        <p:nvSpPr>
          <p:cNvPr id="2" name="TextBox 1"/>
          <p:cNvSpPr txBox="1"/>
          <p:nvPr/>
        </p:nvSpPr>
        <p:spPr>
          <a:xfrm>
            <a:off x="3469595" y="1228422"/>
            <a:ext cx="2490140" cy="523220"/>
          </a:xfrm>
          <a:prstGeom prst="rect">
            <a:avLst/>
          </a:prstGeom>
          <a:noFill/>
        </p:spPr>
        <p:txBody>
          <a:bodyPr wrap="square" rtlCol="0">
            <a:spAutoFit/>
          </a:bodyPr>
          <a:lstStyle/>
          <a:p>
            <a:pPr algn="ctr"/>
            <a:r>
              <a:rPr lang="en-US" sz="2800" dirty="0"/>
              <a:t>Thank you!</a:t>
            </a:r>
          </a:p>
        </p:txBody>
      </p:sp>
    </p:spTree>
    <p:extLst>
      <p:ext uri="{BB962C8B-B14F-4D97-AF65-F5344CB8AC3E}">
        <p14:creationId xmlns:p14="http://schemas.microsoft.com/office/powerpoint/2010/main" val="316321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Title 1"/>
          <p:cNvSpPr>
            <a:spLocks noGrp="1"/>
          </p:cNvSpPr>
          <p:nvPr>
            <p:ph type="title"/>
          </p:nvPr>
        </p:nvSpPr>
        <p:spPr>
          <a:xfrm>
            <a:off x="338328" y="494414"/>
            <a:ext cx="8613648" cy="8174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1700" kern="1200" dirty="0">
                <a:solidFill>
                  <a:schemeClr val="tx1"/>
                </a:solidFill>
                <a:latin typeface="+mj-lt"/>
                <a:ea typeface="+mj-ea"/>
                <a:cs typeface="+mj-cs"/>
              </a:rPr>
            </a:br>
            <a:r>
              <a:rPr lang="en-US" altLang="en-US" sz="1700" kern="1200" dirty="0">
                <a:solidFill>
                  <a:schemeClr val="tx1"/>
                </a:solidFill>
                <a:latin typeface="+mj-lt"/>
                <a:ea typeface="+mj-ea"/>
                <a:cs typeface="+mj-cs"/>
              </a:rPr>
              <a:t>Successful Log On!  You are now on the Concur landing page.</a:t>
            </a:r>
            <a:br>
              <a:rPr lang="en-US" altLang="en-US" sz="1700" kern="1200" dirty="0">
                <a:solidFill>
                  <a:schemeClr val="tx1"/>
                </a:solidFill>
                <a:latin typeface="+mj-lt"/>
                <a:ea typeface="+mj-ea"/>
                <a:cs typeface="+mj-cs"/>
              </a:rPr>
            </a:br>
            <a:endParaRPr lang="en-US" altLang="en-US" sz="1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3B730270-4037-F051-2A0A-6A766434C6C2}"/>
              </a:ext>
            </a:extLst>
          </p:cNvPr>
          <p:cNvPicPr>
            <a:picLocks noGrp="1" noChangeAspect="1"/>
          </p:cNvPicPr>
          <p:nvPr>
            <p:ph idx="1"/>
          </p:nvPr>
        </p:nvPicPr>
        <p:blipFill>
          <a:blip r:embed="rId3"/>
          <a:stretch>
            <a:fillRect/>
          </a:stretch>
        </p:blipFill>
        <p:spPr>
          <a:xfrm>
            <a:off x="338328" y="1682496"/>
            <a:ext cx="8613648" cy="4462272"/>
          </a:xfrm>
          <a:prstGeom prst="rect">
            <a:avLst/>
          </a:prstGeom>
        </p:spPr>
      </p:pic>
    </p:spTree>
    <p:extLst>
      <p:ext uri="{BB962C8B-B14F-4D97-AF65-F5344CB8AC3E}">
        <p14:creationId xmlns:p14="http://schemas.microsoft.com/office/powerpoint/2010/main" val="363669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15B173-28DB-FD43-01F9-AE2F75C380E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BC0A5DB-0201-05E0-3D67-7F0C502D0C58}"/>
              </a:ext>
            </a:extLst>
          </p:cNvPr>
          <p:cNvSpPr>
            <a:spLocks noGrp="1"/>
          </p:cNvSpPr>
          <p:nvPr>
            <p:ph type="title"/>
          </p:nvPr>
        </p:nvSpPr>
        <p:spPr>
          <a:xfrm>
            <a:off x="628650" y="800993"/>
            <a:ext cx="2765618" cy="1594189"/>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defTabSz="914400">
              <a:lnSpc>
                <a:spcPct val="90000"/>
              </a:lnSpc>
            </a:pPr>
            <a:br>
              <a:rPr lang="en-US" altLang="en-US" sz="2000" kern="1200" dirty="0">
                <a:latin typeface="+mj-lt"/>
                <a:ea typeface="+mj-ea"/>
                <a:cs typeface="+mj-cs"/>
              </a:rPr>
            </a:br>
            <a:r>
              <a:rPr lang="en-US" altLang="en-US" sz="2000" kern="1200" dirty="0">
                <a:latin typeface="+mj-lt"/>
                <a:ea typeface="+mj-ea"/>
                <a:cs typeface="+mj-cs"/>
              </a:rPr>
              <a:t>Travel Booking for Airline</a:t>
            </a:r>
            <a:br>
              <a:rPr lang="en-US" altLang="en-US" sz="2000" kern="1200" dirty="0">
                <a:latin typeface="+mj-lt"/>
                <a:ea typeface="+mj-ea"/>
                <a:cs typeface="+mj-cs"/>
              </a:rPr>
            </a:br>
            <a:endParaRPr lang="en-US" altLang="en-US" sz="2000" kern="1200" dirty="0">
              <a:latin typeface="+mj-lt"/>
              <a:ea typeface="+mj-ea"/>
              <a:cs typeface="+mj-cs"/>
            </a:endParaRPr>
          </a:p>
        </p:txBody>
      </p:sp>
      <p:sp>
        <p:nvSpPr>
          <p:cNvPr id="3" name="Content Placeholder 2">
            <a:extLst>
              <a:ext uri="{FF2B5EF4-FFF2-40B4-BE49-F238E27FC236}">
                <a16:creationId xmlns:a16="http://schemas.microsoft.com/office/drawing/2014/main" id="{9A74F4DD-BD40-54B8-5C78-89C28B3616DA}"/>
              </a:ext>
            </a:extLst>
          </p:cNvPr>
          <p:cNvSpPr>
            <a:spLocks noGrp="1"/>
          </p:cNvSpPr>
          <p:nvPr>
            <p:ph idx="1"/>
          </p:nvPr>
        </p:nvSpPr>
        <p:spPr>
          <a:xfrm>
            <a:off x="4006159" y="751555"/>
            <a:ext cx="4509191" cy="1766458"/>
          </a:xfrm>
        </p:spPr>
        <p:txBody>
          <a:bodyPr anchor="t">
            <a:normAutofit/>
          </a:bodyPr>
          <a:lstStyle/>
          <a:p>
            <a:r>
              <a:rPr lang="en-US" sz="1700" dirty="0"/>
              <a:t>Click on the 3 lines to expand the Home screen</a:t>
            </a:r>
          </a:p>
          <a:p>
            <a:r>
              <a:rPr lang="en-US" sz="1700" dirty="0"/>
              <a:t>Click on Travel </a:t>
            </a:r>
          </a:p>
          <a:p>
            <a:r>
              <a:rPr lang="en-US" sz="1700" dirty="0"/>
              <a:t>Click on Travel Home</a:t>
            </a:r>
          </a:p>
        </p:txBody>
      </p:sp>
      <p:pic>
        <p:nvPicPr>
          <p:cNvPr id="5" name="Picture 4">
            <a:extLst>
              <a:ext uri="{FF2B5EF4-FFF2-40B4-BE49-F238E27FC236}">
                <a16:creationId xmlns:a16="http://schemas.microsoft.com/office/drawing/2014/main" id="{F94845CD-4878-485C-CB6A-4712A85E7C7A}"/>
              </a:ext>
            </a:extLst>
          </p:cNvPr>
          <p:cNvPicPr>
            <a:picLocks noChangeAspect="1"/>
          </p:cNvPicPr>
          <p:nvPr/>
        </p:nvPicPr>
        <p:blipFill>
          <a:blip r:embed="rId3"/>
          <a:srcRect b="7960"/>
          <a:stretch>
            <a:fillRect/>
          </a:stretch>
        </p:blipFill>
        <p:spPr>
          <a:xfrm>
            <a:off x="82296" y="2818263"/>
            <a:ext cx="8951976" cy="3646546"/>
          </a:xfrm>
          <a:prstGeom prst="rect">
            <a:avLst/>
          </a:prstGeom>
        </p:spPr>
      </p:pic>
      <p:grpSp>
        <p:nvGrpSpPr>
          <p:cNvPr id="14343" name="Group 14342">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4344" name="Rectangle 14343">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333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2FB6-31B7-0FA1-C9D5-4C97E4DE62B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3E4A4F9-2E5F-17CC-0BD2-65B59872CA70}"/>
              </a:ext>
            </a:extLst>
          </p:cNvPr>
          <p:cNvSpPr>
            <a:spLocks noGrp="1"/>
          </p:cNvSpPr>
          <p:nvPr>
            <p:ph type="title"/>
          </p:nvPr>
        </p:nvSpPr>
        <p:spPr>
          <a:xfrm>
            <a:off x="164592" y="325193"/>
            <a:ext cx="3712464" cy="1594189"/>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defTabSz="914400">
              <a:lnSpc>
                <a:spcPct val="90000"/>
              </a:lnSpc>
            </a:pPr>
            <a:br>
              <a:rPr lang="en-US" altLang="en-US" sz="2000" kern="1200" dirty="0">
                <a:latin typeface="+mj-lt"/>
                <a:ea typeface="+mj-ea"/>
                <a:cs typeface="+mj-cs"/>
              </a:rPr>
            </a:br>
            <a:r>
              <a:rPr lang="en-US" altLang="en-US" sz="2000" kern="1200" dirty="0">
                <a:latin typeface="+mj-lt"/>
                <a:ea typeface="+mj-ea"/>
                <a:cs typeface="+mj-cs"/>
              </a:rPr>
              <a:t>Travel Booking for Airline Tickets </a:t>
            </a:r>
            <a:br>
              <a:rPr lang="en-US" altLang="en-US" sz="2000" kern="1200" dirty="0">
                <a:latin typeface="+mj-lt"/>
                <a:ea typeface="+mj-ea"/>
                <a:cs typeface="+mj-cs"/>
              </a:rPr>
            </a:br>
            <a:endParaRPr lang="en-US" altLang="en-US" sz="2000" kern="1200" dirty="0">
              <a:latin typeface="+mj-lt"/>
              <a:ea typeface="+mj-ea"/>
              <a:cs typeface="+mj-cs"/>
            </a:endParaRPr>
          </a:p>
        </p:txBody>
      </p:sp>
      <p:sp>
        <p:nvSpPr>
          <p:cNvPr id="3" name="Content Placeholder 2">
            <a:extLst>
              <a:ext uri="{FF2B5EF4-FFF2-40B4-BE49-F238E27FC236}">
                <a16:creationId xmlns:a16="http://schemas.microsoft.com/office/drawing/2014/main" id="{78B08482-FE55-2162-EC26-4DAF58FDF2BB}"/>
              </a:ext>
            </a:extLst>
          </p:cNvPr>
          <p:cNvSpPr>
            <a:spLocks noGrp="1"/>
          </p:cNvSpPr>
          <p:nvPr>
            <p:ph idx="1"/>
          </p:nvPr>
        </p:nvSpPr>
        <p:spPr>
          <a:xfrm>
            <a:off x="4026733" y="325193"/>
            <a:ext cx="4509191" cy="1805359"/>
          </a:xfrm>
        </p:spPr>
        <p:txBody>
          <a:bodyPr anchor="t">
            <a:normAutofit lnSpcReduction="10000"/>
          </a:bodyPr>
          <a:lstStyle/>
          <a:p>
            <a:pPr>
              <a:buFont typeface="+mj-lt"/>
              <a:buAutoNum type="arabicPeriod"/>
            </a:pPr>
            <a:r>
              <a:rPr lang="en-US" sz="1700" dirty="0"/>
              <a:t>Select round trip, one way or multi city</a:t>
            </a:r>
          </a:p>
          <a:p>
            <a:pPr>
              <a:buFont typeface="+mj-lt"/>
              <a:buAutoNum type="arabicPeriod"/>
            </a:pPr>
            <a:r>
              <a:rPr lang="en-US" sz="1700" dirty="0"/>
              <a:t>Add the destination </a:t>
            </a:r>
            <a:r>
              <a:rPr lang="en-US" sz="1700" b="1" u="sng" dirty="0">
                <a:solidFill>
                  <a:schemeClr val="tx2"/>
                </a:solidFill>
              </a:rPr>
              <a:t>From</a:t>
            </a:r>
            <a:r>
              <a:rPr lang="en-US" sz="1700" dirty="0"/>
              <a:t> </a:t>
            </a:r>
          </a:p>
          <a:p>
            <a:pPr>
              <a:buFont typeface="+mj-lt"/>
              <a:buAutoNum type="arabicPeriod"/>
            </a:pPr>
            <a:r>
              <a:rPr lang="en-US" sz="1700" dirty="0"/>
              <a:t>Add the arrival city  </a:t>
            </a:r>
            <a:r>
              <a:rPr lang="en-US" sz="1700" b="1" u="sng" dirty="0">
                <a:solidFill>
                  <a:schemeClr val="tx2"/>
                </a:solidFill>
              </a:rPr>
              <a:t>To </a:t>
            </a:r>
          </a:p>
          <a:p>
            <a:pPr>
              <a:buFont typeface="+mj-lt"/>
              <a:buAutoNum type="arabicPeriod"/>
            </a:pPr>
            <a:r>
              <a:rPr lang="en-US" sz="1700" dirty="0"/>
              <a:t>Departure date and time</a:t>
            </a:r>
          </a:p>
          <a:p>
            <a:pPr>
              <a:buFont typeface="+mj-lt"/>
              <a:buAutoNum type="arabicPeriod"/>
            </a:pPr>
            <a:r>
              <a:rPr lang="en-US" sz="1700" dirty="0"/>
              <a:t>Return date and time </a:t>
            </a:r>
          </a:p>
          <a:p>
            <a:pPr>
              <a:buFont typeface="+mj-lt"/>
              <a:buAutoNum type="arabicPeriod"/>
            </a:pPr>
            <a:r>
              <a:rPr lang="en-US" sz="1700" dirty="0"/>
              <a:t>Click on search</a:t>
            </a:r>
          </a:p>
        </p:txBody>
      </p:sp>
      <p:pic>
        <p:nvPicPr>
          <p:cNvPr id="5" name="Picture 4">
            <a:extLst>
              <a:ext uri="{FF2B5EF4-FFF2-40B4-BE49-F238E27FC236}">
                <a16:creationId xmlns:a16="http://schemas.microsoft.com/office/drawing/2014/main" id="{C59EC9A7-CA75-84E3-5281-426B8B2302B7}"/>
              </a:ext>
            </a:extLst>
          </p:cNvPr>
          <p:cNvPicPr>
            <a:picLocks noChangeAspect="1"/>
          </p:cNvPicPr>
          <p:nvPr/>
        </p:nvPicPr>
        <p:blipFill>
          <a:blip r:embed="rId3"/>
          <a:stretch>
            <a:fillRect/>
          </a:stretch>
        </p:blipFill>
        <p:spPr>
          <a:xfrm>
            <a:off x="118872" y="2487168"/>
            <a:ext cx="8906256" cy="4195643"/>
          </a:xfrm>
          <a:prstGeom prst="rect">
            <a:avLst/>
          </a:prstGeom>
        </p:spPr>
      </p:pic>
    </p:spTree>
    <p:extLst>
      <p:ext uri="{BB962C8B-B14F-4D97-AF65-F5344CB8AC3E}">
        <p14:creationId xmlns:p14="http://schemas.microsoft.com/office/powerpoint/2010/main" val="156813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1048-54D1-77D6-7386-E859F4B635D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8A01795-0F84-1FC6-B126-8CFFF3AC2A8E}"/>
              </a:ext>
            </a:extLst>
          </p:cNvPr>
          <p:cNvSpPr>
            <a:spLocks noGrp="1"/>
          </p:cNvSpPr>
          <p:nvPr>
            <p:ph type="title"/>
          </p:nvPr>
        </p:nvSpPr>
        <p:spPr>
          <a:xfrm>
            <a:off x="164592" y="325193"/>
            <a:ext cx="3712464" cy="1594189"/>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defTabSz="914400">
              <a:lnSpc>
                <a:spcPct val="90000"/>
              </a:lnSpc>
            </a:pPr>
            <a:br>
              <a:rPr lang="en-US" altLang="en-US" sz="2000" kern="1200" dirty="0">
                <a:latin typeface="+mj-lt"/>
                <a:ea typeface="+mj-ea"/>
                <a:cs typeface="+mj-cs"/>
              </a:rPr>
            </a:br>
            <a:r>
              <a:rPr lang="en-US" altLang="en-US" sz="2000" kern="1200" dirty="0">
                <a:latin typeface="+mj-lt"/>
                <a:ea typeface="+mj-ea"/>
                <a:cs typeface="+mj-cs"/>
              </a:rPr>
              <a:t>Travel Booking for Airline Tickets </a:t>
            </a:r>
            <a:br>
              <a:rPr lang="en-US" altLang="en-US" sz="2000" kern="1200" dirty="0">
                <a:latin typeface="+mj-lt"/>
                <a:ea typeface="+mj-ea"/>
                <a:cs typeface="+mj-cs"/>
              </a:rPr>
            </a:br>
            <a:endParaRPr lang="en-US" altLang="en-US" sz="2000" kern="1200" dirty="0">
              <a:latin typeface="+mj-lt"/>
              <a:ea typeface="+mj-ea"/>
              <a:cs typeface="+mj-cs"/>
            </a:endParaRPr>
          </a:p>
        </p:txBody>
      </p:sp>
      <p:sp>
        <p:nvSpPr>
          <p:cNvPr id="3" name="Content Placeholder 2">
            <a:extLst>
              <a:ext uri="{FF2B5EF4-FFF2-40B4-BE49-F238E27FC236}">
                <a16:creationId xmlns:a16="http://schemas.microsoft.com/office/drawing/2014/main" id="{0095395D-0695-684B-CB3B-141797F66469}"/>
              </a:ext>
            </a:extLst>
          </p:cNvPr>
          <p:cNvSpPr>
            <a:spLocks noGrp="1"/>
          </p:cNvSpPr>
          <p:nvPr>
            <p:ph idx="1"/>
          </p:nvPr>
        </p:nvSpPr>
        <p:spPr>
          <a:xfrm>
            <a:off x="4026733" y="325193"/>
            <a:ext cx="4509191" cy="1805359"/>
          </a:xfrm>
        </p:spPr>
        <p:txBody>
          <a:bodyPr anchor="t">
            <a:normAutofit/>
          </a:bodyPr>
          <a:lstStyle/>
          <a:p>
            <a:pPr>
              <a:buFont typeface="+mj-lt"/>
              <a:buAutoNum type="arabicPeriod"/>
            </a:pPr>
            <a:r>
              <a:rPr lang="en-US" sz="1700" dirty="0"/>
              <a:t>Select the airlines that suits your business schedule</a:t>
            </a:r>
          </a:p>
          <a:p>
            <a:pPr>
              <a:buFont typeface="+mj-lt"/>
              <a:buAutoNum type="arabicPeriod"/>
            </a:pPr>
            <a:r>
              <a:rPr lang="en-US" sz="1700" dirty="0"/>
              <a:t>Select view fares</a:t>
            </a:r>
            <a:endParaRPr lang="en-US" sz="1700" b="1" u="sng" dirty="0">
              <a:solidFill>
                <a:schemeClr val="tx2"/>
              </a:solidFill>
            </a:endParaRPr>
          </a:p>
          <a:p>
            <a:pPr>
              <a:buFont typeface="+mj-lt"/>
              <a:buAutoNum type="arabicPeriod"/>
            </a:pPr>
            <a:r>
              <a:rPr lang="en-US" sz="1700" dirty="0"/>
              <a:t>Select the amount that suits your business trip</a:t>
            </a:r>
          </a:p>
        </p:txBody>
      </p:sp>
      <p:pic>
        <p:nvPicPr>
          <p:cNvPr id="5" name="Picture 4">
            <a:extLst>
              <a:ext uri="{FF2B5EF4-FFF2-40B4-BE49-F238E27FC236}">
                <a16:creationId xmlns:a16="http://schemas.microsoft.com/office/drawing/2014/main" id="{366373C0-DBDD-3552-701B-52E8CFF36912}"/>
              </a:ext>
            </a:extLst>
          </p:cNvPr>
          <p:cNvPicPr>
            <a:picLocks noChangeAspect="1"/>
          </p:cNvPicPr>
          <p:nvPr/>
        </p:nvPicPr>
        <p:blipFill>
          <a:blip r:embed="rId3"/>
          <a:stretch>
            <a:fillRect/>
          </a:stretch>
        </p:blipFill>
        <p:spPr>
          <a:xfrm>
            <a:off x="77724" y="2361831"/>
            <a:ext cx="8988552" cy="4399576"/>
          </a:xfrm>
          <a:prstGeom prst="rect">
            <a:avLst/>
          </a:prstGeom>
        </p:spPr>
      </p:pic>
    </p:spTree>
    <p:extLst>
      <p:ext uri="{BB962C8B-B14F-4D97-AF65-F5344CB8AC3E}">
        <p14:creationId xmlns:p14="http://schemas.microsoft.com/office/powerpoint/2010/main" val="250860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A97E60-B4F6-3ED1-A37D-C897A6A7B26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9DAFAD37-9571-CCF1-4A63-57829C59C081}"/>
              </a:ext>
            </a:extLst>
          </p:cNvPr>
          <p:cNvSpPr>
            <a:spLocks noGrp="1"/>
          </p:cNvSpPr>
          <p:nvPr>
            <p:ph type="title"/>
          </p:nvPr>
        </p:nvSpPr>
        <p:spPr>
          <a:xfrm>
            <a:off x="657519" y="741391"/>
            <a:ext cx="2591866" cy="16162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2600" kern="1200">
                <a:latin typeface="+mj-lt"/>
                <a:ea typeface="+mj-ea"/>
                <a:cs typeface="+mj-cs"/>
              </a:rPr>
            </a:br>
            <a:r>
              <a:rPr lang="en-US" altLang="en-US" sz="2600" kern="1200">
                <a:latin typeface="+mj-lt"/>
                <a:ea typeface="+mj-ea"/>
                <a:cs typeface="+mj-cs"/>
              </a:rPr>
              <a:t>Travel Booking for Airline Tickets </a:t>
            </a:r>
            <a:br>
              <a:rPr lang="en-US" altLang="en-US" sz="2600" kern="1200">
                <a:latin typeface="+mj-lt"/>
                <a:ea typeface="+mj-ea"/>
                <a:cs typeface="+mj-cs"/>
              </a:rPr>
            </a:br>
            <a:endParaRPr lang="en-US" altLang="en-US" sz="2600" kern="1200">
              <a:latin typeface="+mj-lt"/>
              <a:ea typeface="+mj-ea"/>
              <a:cs typeface="+mj-cs"/>
            </a:endParaRPr>
          </a:p>
        </p:txBody>
      </p:sp>
      <p:sp>
        <p:nvSpPr>
          <p:cNvPr id="3" name="Content Placeholder 2">
            <a:extLst>
              <a:ext uri="{FF2B5EF4-FFF2-40B4-BE49-F238E27FC236}">
                <a16:creationId xmlns:a16="http://schemas.microsoft.com/office/drawing/2014/main" id="{DBE7579D-E17C-736C-7B18-0C464D1B8C74}"/>
              </a:ext>
            </a:extLst>
          </p:cNvPr>
          <p:cNvSpPr>
            <a:spLocks noGrp="1"/>
          </p:cNvSpPr>
          <p:nvPr>
            <p:ph idx="1"/>
          </p:nvPr>
        </p:nvSpPr>
        <p:spPr>
          <a:xfrm>
            <a:off x="657519" y="2533476"/>
            <a:ext cx="2591866" cy="3447832"/>
          </a:xfrm>
        </p:spPr>
        <p:txBody>
          <a:bodyPr anchor="t">
            <a:normAutofit/>
          </a:bodyPr>
          <a:lstStyle/>
          <a:p>
            <a:pPr>
              <a:buFont typeface="+mj-lt"/>
              <a:buAutoNum type="arabicPeriod"/>
            </a:pPr>
            <a:r>
              <a:rPr lang="en-US" sz="1700" dirty="0"/>
              <a:t>The next screen will appear for review and reserve flights</a:t>
            </a:r>
          </a:p>
          <a:p>
            <a:pPr>
              <a:buFont typeface="+mj-lt"/>
              <a:buAutoNum type="arabicPeriod"/>
            </a:pPr>
            <a:r>
              <a:rPr lang="en-US" sz="1700" dirty="0"/>
              <a:t>Review Traveler information</a:t>
            </a:r>
          </a:p>
          <a:p>
            <a:pPr>
              <a:buFont typeface="+mj-lt"/>
              <a:buAutoNum type="arabicPeriod"/>
            </a:pPr>
            <a:r>
              <a:rPr lang="en-US" sz="1700" dirty="0"/>
              <a:t>Review price summary </a:t>
            </a:r>
          </a:p>
          <a:p>
            <a:pPr>
              <a:buFont typeface="+mj-lt"/>
              <a:buAutoNum type="arabicPeriod"/>
            </a:pPr>
            <a:r>
              <a:rPr lang="en-US" sz="1700" dirty="0"/>
              <a:t>Scroll down and select Reserve flight and Continue</a:t>
            </a:r>
          </a:p>
        </p:txBody>
      </p:sp>
      <p:pic>
        <p:nvPicPr>
          <p:cNvPr id="4" name="Picture 3">
            <a:extLst>
              <a:ext uri="{FF2B5EF4-FFF2-40B4-BE49-F238E27FC236}">
                <a16:creationId xmlns:a16="http://schemas.microsoft.com/office/drawing/2014/main" id="{DB8954B3-C4F8-2B95-8B0D-CE3C8816B4ED}"/>
              </a:ext>
            </a:extLst>
          </p:cNvPr>
          <p:cNvPicPr>
            <a:picLocks noChangeAspect="1"/>
          </p:cNvPicPr>
          <p:nvPr/>
        </p:nvPicPr>
        <p:blipFill>
          <a:blip r:embed="rId3"/>
          <a:stretch>
            <a:fillRect/>
          </a:stretch>
        </p:blipFill>
        <p:spPr>
          <a:xfrm>
            <a:off x="3547872" y="1188720"/>
            <a:ext cx="5285232" cy="3736447"/>
          </a:xfrm>
          <a:prstGeom prst="rect">
            <a:avLst/>
          </a:prstGeom>
        </p:spPr>
      </p:pic>
      <p:grpSp>
        <p:nvGrpSpPr>
          <p:cNvPr id="14343" name="Group 1434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4344" name="Rectangle 1434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374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5439AE-8941-DE05-597A-28FF3297A39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01AA18A-3B06-2164-2FD7-B2BADBAC8A28}"/>
              </a:ext>
            </a:extLst>
          </p:cNvPr>
          <p:cNvSpPr>
            <a:spLocks noGrp="1"/>
          </p:cNvSpPr>
          <p:nvPr>
            <p:ph type="title"/>
          </p:nvPr>
        </p:nvSpPr>
        <p:spPr>
          <a:xfrm>
            <a:off x="657520" y="741391"/>
            <a:ext cx="2124993" cy="16162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2200" kern="1200">
                <a:latin typeface="+mj-lt"/>
                <a:ea typeface="+mj-ea"/>
                <a:cs typeface="+mj-cs"/>
              </a:rPr>
            </a:br>
            <a:r>
              <a:rPr lang="en-US" altLang="en-US" sz="2200" kern="1200">
                <a:latin typeface="+mj-lt"/>
                <a:ea typeface="+mj-ea"/>
                <a:cs typeface="+mj-cs"/>
              </a:rPr>
              <a:t>Travel Booking for Airline Tickets </a:t>
            </a:r>
            <a:br>
              <a:rPr lang="en-US" altLang="en-US" sz="2200" kern="1200">
                <a:latin typeface="+mj-lt"/>
                <a:ea typeface="+mj-ea"/>
                <a:cs typeface="+mj-cs"/>
              </a:rPr>
            </a:br>
            <a:endParaRPr lang="en-US" altLang="en-US" sz="2200" kern="1200">
              <a:latin typeface="+mj-lt"/>
              <a:ea typeface="+mj-ea"/>
              <a:cs typeface="+mj-cs"/>
            </a:endParaRPr>
          </a:p>
        </p:txBody>
      </p:sp>
      <p:sp>
        <p:nvSpPr>
          <p:cNvPr id="3" name="Content Placeholder 2">
            <a:extLst>
              <a:ext uri="{FF2B5EF4-FFF2-40B4-BE49-F238E27FC236}">
                <a16:creationId xmlns:a16="http://schemas.microsoft.com/office/drawing/2014/main" id="{A6651321-EE89-7A5C-EA65-25A1E624D516}"/>
              </a:ext>
            </a:extLst>
          </p:cNvPr>
          <p:cNvSpPr>
            <a:spLocks noGrp="1"/>
          </p:cNvSpPr>
          <p:nvPr>
            <p:ph idx="1"/>
          </p:nvPr>
        </p:nvSpPr>
        <p:spPr>
          <a:xfrm>
            <a:off x="657520" y="2649196"/>
            <a:ext cx="3447755" cy="3332112"/>
          </a:xfrm>
        </p:spPr>
        <p:txBody>
          <a:bodyPr anchor="t">
            <a:normAutofit/>
          </a:bodyPr>
          <a:lstStyle/>
          <a:p>
            <a:pPr>
              <a:buFont typeface="+mj-lt"/>
              <a:buAutoNum type="arabicPeriod"/>
            </a:pPr>
            <a:r>
              <a:rPr lang="en-US" sz="1600" dirty="0"/>
              <a:t>The next screen will appear for Trip Overview</a:t>
            </a:r>
          </a:p>
          <a:p>
            <a:pPr>
              <a:buFont typeface="+mj-lt"/>
              <a:buAutoNum type="arabicPeriod"/>
            </a:pPr>
            <a:r>
              <a:rPr lang="en-US" sz="1600" dirty="0"/>
              <a:t>If change seat is needed, click on the change seat under reservations</a:t>
            </a:r>
          </a:p>
          <a:p>
            <a:pPr>
              <a:buFont typeface="+mj-lt"/>
              <a:buAutoNum type="arabicPeriod"/>
            </a:pPr>
            <a:r>
              <a:rPr lang="en-US" sz="1600" dirty="0"/>
              <a:t>Review total estimated cost </a:t>
            </a:r>
          </a:p>
          <a:p>
            <a:pPr>
              <a:buFont typeface="+mj-lt"/>
              <a:buAutoNum type="arabicPeriod"/>
            </a:pPr>
            <a:r>
              <a:rPr lang="en-US" sz="1600" dirty="0"/>
              <a:t>Click on Next, available at the right-side bottom corner</a:t>
            </a:r>
          </a:p>
        </p:txBody>
      </p:sp>
      <p:pic>
        <p:nvPicPr>
          <p:cNvPr id="7" name="Picture 6">
            <a:extLst>
              <a:ext uri="{FF2B5EF4-FFF2-40B4-BE49-F238E27FC236}">
                <a16:creationId xmlns:a16="http://schemas.microsoft.com/office/drawing/2014/main" id="{F5927E5E-72F5-84F8-8856-604EAA9C6DBD}"/>
              </a:ext>
            </a:extLst>
          </p:cNvPr>
          <p:cNvPicPr>
            <a:picLocks noChangeAspect="1"/>
          </p:cNvPicPr>
          <p:nvPr/>
        </p:nvPicPr>
        <p:blipFill>
          <a:blip r:embed="rId3"/>
          <a:stretch>
            <a:fillRect/>
          </a:stretch>
        </p:blipFill>
        <p:spPr>
          <a:xfrm>
            <a:off x="4572000" y="2533476"/>
            <a:ext cx="3914479" cy="3089657"/>
          </a:xfrm>
          <a:prstGeom prst="rect">
            <a:avLst/>
          </a:prstGeom>
        </p:spPr>
      </p:pic>
      <p:pic>
        <p:nvPicPr>
          <p:cNvPr id="5" name="Picture 4">
            <a:extLst>
              <a:ext uri="{FF2B5EF4-FFF2-40B4-BE49-F238E27FC236}">
                <a16:creationId xmlns:a16="http://schemas.microsoft.com/office/drawing/2014/main" id="{68B67075-67F7-9E7F-9529-8F6F30F5E6AD}"/>
              </a:ext>
            </a:extLst>
          </p:cNvPr>
          <p:cNvPicPr>
            <a:picLocks noChangeAspect="1"/>
          </p:cNvPicPr>
          <p:nvPr/>
        </p:nvPicPr>
        <p:blipFill>
          <a:blip r:embed="rId4"/>
          <a:stretch>
            <a:fillRect/>
          </a:stretch>
        </p:blipFill>
        <p:spPr>
          <a:xfrm>
            <a:off x="3315767" y="205099"/>
            <a:ext cx="3802879" cy="2160223"/>
          </a:xfrm>
          <a:prstGeom prst="rect">
            <a:avLst/>
          </a:prstGeom>
        </p:spPr>
      </p:pic>
      <p:grpSp>
        <p:nvGrpSpPr>
          <p:cNvPr id="14350" name="Group 14349">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737460"/>
            <a:ext cx="9144000" cy="123364"/>
            <a:chOff x="1" y="6737460"/>
            <a:chExt cx="12192000" cy="123364"/>
          </a:xfrm>
        </p:grpSpPr>
        <p:sp>
          <p:nvSpPr>
            <p:cNvPr id="14351" name="Rectangle 14350">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2" name="Rectangle 14351">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388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DED949-FE55-9B72-E4F6-9C972B10D61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BF8F5FA-6419-1B37-B1B8-E0479D07A8C0}"/>
              </a:ext>
            </a:extLst>
          </p:cNvPr>
          <p:cNvSpPr>
            <a:spLocks noGrp="1"/>
          </p:cNvSpPr>
          <p:nvPr>
            <p:ph type="title"/>
          </p:nvPr>
        </p:nvSpPr>
        <p:spPr>
          <a:xfrm>
            <a:off x="657519" y="741391"/>
            <a:ext cx="2591866" cy="16162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2600" kern="1200">
                <a:latin typeface="+mj-lt"/>
                <a:ea typeface="+mj-ea"/>
                <a:cs typeface="+mj-cs"/>
              </a:rPr>
            </a:br>
            <a:r>
              <a:rPr lang="en-US" altLang="en-US" sz="2600" kern="1200">
                <a:latin typeface="+mj-lt"/>
                <a:ea typeface="+mj-ea"/>
                <a:cs typeface="+mj-cs"/>
              </a:rPr>
              <a:t>Travel Booking for Airline Tickets </a:t>
            </a:r>
            <a:br>
              <a:rPr lang="en-US" altLang="en-US" sz="2600" kern="1200">
                <a:latin typeface="+mj-lt"/>
                <a:ea typeface="+mj-ea"/>
                <a:cs typeface="+mj-cs"/>
              </a:rPr>
            </a:br>
            <a:endParaRPr lang="en-US" altLang="en-US" sz="2600" kern="1200">
              <a:latin typeface="+mj-lt"/>
              <a:ea typeface="+mj-ea"/>
              <a:cs typeface="+mj-cs"/>
            </a:endParaRPr>
          </a:p>
        </p:txBody>
      </p:sp>
      <p:sp>
        <p:nvSpPr>
          <p:cNvPr id="3" name="Content Placeholder 2">
            <a:extLst>
              <a:ext uri="{FF2B5EF4-FFF2-40B4-BE49-F238E27FC236}">
                <a16:creationId xmlns:a16="http://schemas.microsoft.com/office/drawing/2014/main" id="{97F7F096-B656-61C9-7A85-C4E59D136A6D}"/>
              </a:ext>
            </a:extLst>
          </p:cNvPr>
          <p:cNvSpPr>
            <a:spLocks noGrp="1"/>
          </p:cNvSpPr>
          <p:nvPr>
            <p:ph idx="1"/>
          </p:nvPr>
        </p:nvSpPr>
        <p:spPr>
          <a:xfrm>
            <a:off x="247828" y="2533476"/>
            <a:ext cx="2724625" cy="3447832"/>
          </a:xfrm>
        </p:spPr>
        <p:txBody>
          <a:bodyPr anchor="t">
            <a:normAutofit/>
          </a:bodyPr>
          <a:lstStyle/>
          <a:p>
            <a:pPr marL="0" indent="0">
              <a:lnSpc>
                <a:spcPct val="90000"/>
              </a:lnSpc>
              <a:buNone/>
            </a:pPr>
            <a:r>
              <a:rPr lang="en-US" sz="1400" dirty="0"/>
              <a:t>The next screen will appear for Trip Booking Information</a:t>
            </a:r>
          </a:p>
          <a:p>
            <a:pPr>
              <a:lnSpc>
                <a:spcPct val="90000"/>
              </a:lnSpc>
              <a:buFont typeface="+mj-lt"/>
              <a:buAutoNum type="arabicPeriod"/>
            </a:pPr>
            <a:r>
              <a:rPr lang="en-US" sz="1400" dirty="0"/>
              <a:t>Add Business Unit</a:t>
            </a:r>
          </a:p>
          <a:p>
            <a:pPr>
              <a:lnSpc>
                <a:spcPct val="90000"/>
              </a:lnSpc>
              <a:buFont typeface="+mj-lt"/>
              <a:buAutoNum type="arabicPeriod"/>
            </a:pPr>
            <a:r>
              <a:rPr lang="en-US" sz="1400" dirty="0"/>
              <a:t>Add Account – out of state, instate or international </a:t>
            </a:r>
          </a:p>
          <a:p>
            <a:pPr>
              <a:lnSpc>
                <a:spcPct val="90000"/>
              </a:lnSpc>
              <a:buFont typeface="+mj-lt"/>
              <a:buAutoNum type="arabicPeriod"/>
            </a:pPr>
            <a:r>
              <a:rPr lang="en-US" sz="1400" dirty="0"/>
              <a:t>Add the fund </a:t>
            </a:r>
          </a:p>
          <a:p>
            <a:pPr>
              <a:lnSpc>
                <a:spcPct val="90000"/>
              </a:lnSpc>
              <a:buFont typeface="+mj-lt"/>
              <a:buAutoNum type="arabicPeriod"/>
            </a:pPr>
            <a:r>
              <a:rPr lang="en-US" sz="1400" dirty="0"/>
              <a:t>Add the department ID </a:t>
            </a:r>
          </a:p>
          <a:p>
            <a:pPr>
              <a:lnSpc>
                <a:spcPct val="90000"/>
              </a:lnSpc>
              <a:buFont typeface="+mj-lt"/>
              <a:buAutoNum type="arabicPeriod"/>
            </a:pPr>
            <a:r>
              <a:rPr lang="en-US" sz="1400" dirty="0"/>
              <a:t>Add class code if not required enter NONE</a:t>
            </a:r>
          </a:p>
          <a:p>
            <a:pPr>
              <a:lnSpc>
                <a:spcPct val="90000"/>
              </a:lnSpc>
              <a:buFont typeface="+mj-lt"/>
              <a:buAutoNum type="arabicPeriod"/>
            </a:pPr>
            <a:r>
              <a:rPr lang="en-US" sz="1400" dirty="0"/>
              <a:t>Add the 4-digit request ID number from the concur travel approval request that was submitted</a:t>
            </a:r>
          </a:p>
          <a:p>
            <a:pPr marL="0" indent="0">
              <a:lnSpc>
                <a:spcPct val="90000"/>
              </a:lnSpc>
              <a:buNone/>
            </a:pPr>
            <a:endParaRPr lang="en-US" sz="1400" dirty="0"/>
          </a:p>
          <a:p>
            <a:pPr marL="0" indent="0">
              <a:lnSpc>
                <a:spcPct val="90000"/>
              </a:lnSpc>
              <a:buNone/>
            </a:pPr>
            <a:r>
              <a:rPr lang="en-US" sz="1400" dirty="0"/>
              <a:t>Scroll down and click on next</a:t>
            </a:r>
          </a:p>
        </p:txBody>
      </p:sp>
      <p:pic>
        <p:nvPicPr>
          <p:cNvPr id="4" name="Picture 3">
            <a:extLst>
              <a:ext uri="{FF2B5EF4-FFF2-40B4-BE49-F238E27FC236}">
                <a16:creationId xmlns:a16="http://schemas.microsoft.com/office/drawing/2014/main" id="{79E5D13C-93AA-572F-1D92-EAD6BA48AEC6}"/>
              </a:ext>
            </a:extLst>
          </p:cNvPr>
          <p:cNvPicPr>
            <a:picLocks noChangeAspect="1"/>
          </p:cNvPicPr>
          <p:nvPr/>
        </p:nvPicPr>
        <p:blipFill>
          <a:blip r:embed="rId3"/>
          <a:stretch>
            <a:fillRect/>
          </a:stretch>
        </p:blipFill>
        <p:spPr>
          <a:xfrm>
            <a:off x="3694472" y="159187"/>
            <a:ext cx="4792009" cy="3438266"/>
          </a:xfrm>
          <a:prstGeom prst="rect">
            <a:avLst/>
          </a:prstGeom>
        </p:spPr>
      </p:pic>
      <p:grpSp>
        <p:nvGrpSpPr>
          <p:cNvPr id="14343" name="Group 1434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4344" name="Rectangle 1434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18D9065C-A6AA-6A30-1446-5C98DE4E22B0}"/>
              </a:ext>
            </a:extLst>
          </p:cNvPr>
          <p:cNvPicPr>
            <a:picLocks noChangeAspect="1"/>
          </p:cNvPicPr>
          <p:nvPr/>
        </p:nvPicPr>
        <p:blipFill>
          <a:blip r:embed="rId4"/>
          <a:stretch>
            <a:fillRect/>
          </a:stretch>
        </p:blipFill>
        <p:spPr>
          <a:xfrm>
            <a:off x="3050848" y="3773335"/>
            <a:ext cx="5922235" cy="2494919"/>
          </a:xfrm>
          <a:prstGeom prst="rect">
            <a:avLst/>
          </a:prstGeom>
        </p:spPr>
      </p:pic>
    </p:spTree>
    <p:extLst>
      <p:ext uri="{BB962C8B-B14F-4D97-AF65-F5344CB8AC3E}">
        <p14:creationId xmlns:p14="http://schemas.microsoft.com/office/powerpoint/2010/main" val="988398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69E68ED-E19E-47CE-A21D-FC9BF98087ED}">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5475</TotalTime>
  <Words>1245</Words>
  <Application>Microsoft Office PowerPoint</Application>
  <PresentationFormat>On-screen Show (4:3)</PresentationFormat>
  <Paragraphs>192</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How to do travel booking for airline, hotel &amp; car rental </vt:lpstr>
      <vt:lpstr> On the single sign on page, type in your mycoyote ID and password, hit  enter and then either choose My Employment or, Administrative Systems and click  on the Travel and Corporate card Icon  as shown below:  </vt:lpstr>
      <vt:lpstr> Successful Log On!  You are now on the Concur landing page. </vt:lpstr>
      <vt:lpstr> Travel Booking for Airline </vt:lpstr>
      <vt:lpstr> Travel Booking for Airline Tickets  </vt:lpstr>
      <vt:lpstr> Travel Booking for Airline Tickets  </vt:lpstr>
      <vt:lpstr> Travel Booking for Airline Tickets  </vt:lpstr>
      <vt:lpstr> Travel Booking for Airline Tickets  </vt:lpstr>
      <vt:lpstr> Travel Booking for Airline Tickets  </vt:lpstr>
      <vt:lpstr> Travel Booking for Airline Tickets  </vt:lpstr>
      <vt:lpstr> Travel Booking for Airline Tickets  </vt:lpstr>
      <vt:lpstr> Travel Booking for Hotel Lodging  </vt:lpstr>
      <vt:lpstr> Travel Booking for Hotel Lodging  </vt:lpstr>
      <vt:lpstr> Travel Booking for Hotel Lodging  </vt:lpstr>
      <vt:lpstr> Travel Booking for Hotel lodging </vt:lpstr>
      <vt:lpstr> Travel Booking for Hotel Lodging  </vt:lpstr>
      <vt:lpstr> Travel Booking for Car rental  </vt:lpstr>
      <vt:lpstr> Travel Booking for Car Rental  </vt:lpstr>
      <vt:lpstr> Travel Booking for Car Rental  </vt:lpstr>
      <vt:lpstr> Travel Booking for Car Rental  </vt:lpstr>
      <vt:lpstr> Travel Booking for Car Rental  </vt:lpstr>
      <vt:lpstr> Travel Booking for Car Rental  </vt:lpstr>
      <vt:lpstr> Travel Booking for Car Rental  </vt:lpstr>
      <vt:lpstr>PowerPoint Presentation</vt:lpstr>
    </vt:vector>
  </TitlesOfParts>
  <Company>California State University, San Bernardino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Levin</dc:creator>
  <cp:lastModifiedBy>Manorama Sinha</cp:lastModifiedBy>
  <cp:revision>34</cp:revision>
  <dcterms:created xsi:type="dcterms:W3CDTF">2015-05-21T15:15:42Z</dcterms:created>
  <dcterms:modified xsi:type="dcterms:W3CDTF">2025-12-03T21:07:37Z</dcterms:modified>
</cp:coreProperties>
</file>